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9" r:id="rId3"/>
    <p:sldId id="265" r:id="rId4"/>
    <p:sldId id="257" r:id="rId5"/>
    <p:sldId id="271" r:id="rId6"/>
    <p:sldId id="261" r:id="rId7"/>
    <p:sldId id="268" r:id="rId8"/>
    <p:sldId id="270" r:id="rId9"/>
    <p:sldId id="262" r:id="rId10"/>
    <p:sldId id="274" r:id="rId11"/>
    <p:sldId id="275" r:id="rId12"/>
    <p:sldId id="276" r:id="rId13"/>
    <p:sldId id="280" r:id="rId14"/>
    <p:sldId id="281" r:id="rId15"/>
    <p:sldId id="310" r:id="rId16"/>
    <p:sldId id="282" r:id="rId17"/>
    <p:sldId id="283" r:id="rId18"/>
    <p:sldId id="284" r:id="rId19"/>
    <p:sldId id="285" r:id="rId20"/>
    <p:sldId id="286" r:id="rId21"/>
    <p:sldId id="287" r:id="rId22"/>
    <p:sldId id="278" r:id="rId23"/>
    <p:sldId id="312" r:id="rId24"/>
    <p:sldId id="313" r:id="rId25"/>
    <p:sldId id="314" r:id="rId26"/>
    <p:sldId id="315" r:id="rId27"/>
    <p:sldId id="316" r:id="rId28"/>
    <p:sldId id="317" r:id="rId29"/>
    <p:sldId id="311" r:id="rId30"/>
    <p:sldId id="290" r:id="rId31"/>
    <p:sldId id="320" r:id="rId32"/>
    <p:sldId id="293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4" r:id="rId44"/>
    <p:sldId id="306" r:id="rId45"/>
    <p:sldId id="258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89484" autoAdjust="0"/>
  </p:normalViewPr>
  <p:slideViewPr>
    <p:cSldViewPr snapToGrid="0">
      <p:cViewPr varScale="1">
        <p:scale>
          <a:sx n="116" d="100"/>
          <a:sy n="116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39552B-0962-4AE4-B9A7-B9659C22D1C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705FC9B2-D5B6-42BD-B73B-7E6D5F9EB339}">
      <dgm:prSet phldrT="[텍스트]"/>
      <dgm:spPr/>
      <dgm:t>
        <a:bodyPr/>
        <a:lstStyle/>
        <a:p>
          <a:pPr latinLnBrk="1"/>
          <a:r>
            <a:rPr lang="en-US" altLang="ko-KR" dirty="0" err="1"/>
            <a:t>Gazeobo</a:t>
          </a:r>
          <a:endParaRPr lang="ko-KR" altLang="en-US" dirty="0"/>
        </a:p>
      </dgm:t>
    </dgm:pt>
    <dgm:pt modelId="{6139B2FA-8E7D-422D-A676-6192418D157F}" type="parTrans" cxnId="{1EFAB46C-A053-4A8B-93E1-39CA483DACA6}">
      <dgm:prSet/>
      <dgm:spPr/>
      <dgm:t>
        <a:bodyPr/>
        <a:lstStyle/>
        <a:p>
          <a:pPr latinLnBrk="1"/>
          <a:endParaRPr lang="ko-KR" altLang="en-US"/>
        </a:p>
      </dgm:t>
    </dgm:pt>
    <dgm:pt modelId="{D0FFFADF-F1C2-498A-B826-F32DED57F8FF}" type="sibTrans" cxnId="{1EFAB46C-A053-4A8B-93E1-39CA483DACA6}">
      <dgm:prSet/>
      <dgm:spPr/>
      <dgm:t>
        <a:bodyPr/>
        <a:lstStyle/>
        <a:p>
          <a:pPr latinLnBrk="1"/>
          <a:endParaRPr lang="ko-KR" altLang="en-US"/>
        </a:p>
      </dgm:t>
    </dgm:pt>
    <dgm:pt modelId="{EB213D06-D2F0-48D0-A0B9-3316E521B23F}">
      <dgm:prSet phldrT="[텍스트]"/>
      <dgm:spPr/>
      <dgm:t>
        <a:bodyPr/>
        <a:lstStyle/>
        <a:p>
          <a:pPr latinLnBrk="1"/>
          <a:r>
            <a:rPr lang="en-US" altLang="ko-KR" dirty="0"/>
            <a:t>Simulation mode</a:t>
          </a:r>
          <a:endParaRPr lang="ko-KR" altLang="en-US" dirty="0"/>
        </a:p>
      </dgm:t>
    </dgm:pt>
    <dgm:pt modelId="{DB051AAC-111A-480E-8680-C799798EF684}" type="parTrans" cxnId="{A06DEFA7-DD24-420B-9779-AF8C04C6A06B}">
      <dgm:prSet/>
      <dgm:spPr/>
      <dgm:t>
        <a:bodyPr/>
        <a:lstStyle/>
        <a:p>
          <a:pPr latinLnBrk="1"/>
          <a:endParaRPr lang="ko-KR" altLang="en-US"/>
        </a:p>
      </dgm:t>
    </dgm:pt>
    <dgm:pt modelId="{55874E92-D334-4164-9377-12BEE207CE59}" type="sibTrans" cxnId="{A06DEFA7-DD24-420B-9779-AF8C04C6A06B}">
      <dgm:prSet/>
      <dgm:spPr/>
      <dgm:t>
        <a:bodyPr/>
        <a:lstStyle/>
        <a:p>
          <a:pPr latinLnBrk="1"/>
          <a:endParaRPr lang="ko-KR" altLang="en-US"/>
        </a:p>
      </dgm:t>
    </dgm:pt>
    <dgm:pt modelId="{E9A2A977-FB1C-407C-AF9F-A8411D9487B4}">
      <dgm:prSet phldrT="[텍스트]"/>
      <dgm:spPr/>
      <dgm:t>
        <a:bodyPr/>
        <a:lstStyle/>
        <a:p>
          <a:pPr latinLnBrk="1"/>
          <a:r>
            <a:rPr lang="en-US" altLang="ko-KR" dirty="0"/>
            <a:t>Model </a:t>
          </a:r>
          <a:r>
            <a:rPr lang="en-US" altLang="ko-KR" dirty="0" err="1"/>
            <a:t>Editer</a:t>
          </a:r>
          <a:endParaRPr lang="ko-KR" altLang="en-US" dirty="0"/>
        </a:p>
      </dgm:t>
    </dgm:pt>
    <dgm:pt modelId="{C7F283DC-EEE2-4669-A896-85A92A879DB8}" type="parTrans" cxnId="{615821A8-A772-4F0E-A62A-06E922C63857}">
      <dgm:prSet/>
      <dgm:spPr/>
      <dgm:t>
        <a:bodyPr/>
        <a:lstStyle/>
        <a:p>
          <a:pPr latinLnBrk="1"/>
          <a:endParaRPr lang="ko-KR" altLang="en-US"/>
        </a:p>
      </dgm:t>
    </dgm:pt>
    <dgm:pt modelId="{1A389807-C378-407B-A361-7926F0C0AF23}" type="sibTrans" cxnId="{615821A8-A772-4F0E-A62A-06E922C63857}">
      <dgm:prSet/>
      <dgm:spPr/>
      <dgm:t>
        <a:bodyPr/>
        <a:lstStyle/>
        <a:p>
          <a:pPr latinLnBrk="1"/>
          <a:endParaRPr lang="ko-KR" altLang="en-US"/>
        </a:p>
      </dgm:t>
    </dgm:pt>
    <dgm:pt modelId="{13F580F7-4560-4732-B661-A9CE3BAC5DD6}">
      <dgm:prSet phldrT="[텍스트]"/>
      <dgm:spPr/>
      <dgm:t>
        <a:bodyPr/>
        <a:lstStyle/>
        <a:p>
          <a:pPr latinLnBrk="1"/>
          <a:r>
            <a:rPr lang="en-US" altLang="ko-KR" dirty="0"/>
            <a:t>World </a:t>
          </a:r>
          <a:r>
            <a:rPr lang="en-US" altLang="ko-KR" dirty="0" err="1"/>
            <a:t>Editer</a:t>
          </a:r>
          <a:endParaRPr lang="ko-KR" altLang="en-US" dirty="0"/>
        </a:p>
      </dgm:t>
    </dgm:pt>
    <dgm:pt modelId="{A51F82E0-71E8-4646-A057-4706EE7D6AA7}" type="parTrans" cxnId="{071DAFF9-CED5-47CC-B774-50B9620B486A}">
      <dgm:prSet/>
      <dgm:spPr/>
      <dgm:t>
        <a:bodyPr/>
        <a:lstStyle/>
        <a:p>
          <a:pPr latinLnBrk="1"/>
          <a:endParaRPr lang="ko-KR" altLang="en-US"/>
        </a:p>
      </dgm:t>
    </dgm:pt>
    <dgm:pt modelId="{199A81EF-443B-4B7F-8BD1-5D5E0AA55337}" type="sibTrans" cxnId="{071DAFF9-CED5-47CC-B774-50B9620B486A}">
      <dgm:prSet/>
      <dgm:spPr/>
      <dgm:t>
        <a:bodyPr/>
        <a:lstStyle/>
        <a:p>
          <a:pPr latinLnBrk="1"/>
          <a:endParaRPr lang="ko-KR" altLang="en-US"/>
        </a:p>
      </dgm:t>
    </dgm:pt>
    <dgm:pt modelId="{8B67DEF5-DD37-4162-8676-8511B7A6F824}" type="pres">
      <dgm:prSet presAssocID="{AD39552B-0962-4AE4-B9A7-B9659C22D1C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684C3B-475D-42F2-8A5C-1347CFFA2B11}" type="pres">
      <dgm:prSet presAssocID="{705FC9B2-D5B6-42BD-B73B-7E6D5F9EB339}" presName="root1" presStyleCnt="0"/>
      <dgm:spPr/>
    </dgm:pt>
    <dgm:pt modelId="{31C377E6-9272-4046-A98B-DE4228F9B3F1}" type="pres">
      <dgm:prSet presAssocID="{705FC9B2-D5B6-42BD-B73B-7E6D5F9EB33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FC21C1-F8F7-4839-8CE2-72AF5AB2CF6D}" type="pres">
      <dgm:prSet presAssocID="{705FC9B2-D5B6-42BD-B73B-7E6D5F9EB339}" presName="level2hierChild" presStyleCnt="0"/>
      <dgm:spPr/>
    </dgm:pt>
    <dgm:pt modelId="{C75B837D-EDB2-4A3A-B19B-F221963FEC9A}" type="pres">
      <dgm:prSet presAssocID="{DB051AAC-111A-480E-8680-C799798EF684}" presName="conn2-1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DE07474-AF73-4C15-9954-46749CBA0DDE}" type="pres">
      <dgm:prSet presAssocID="{DB051AAC-111A-480E-8680-C799798EF684}" presName="connTx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5754DFC-0175-46DA-A7DA-92A22ED20274}" type="pres">
      <dgm:prSet presAssocID="{EB213D06-D2F0-48D0-A0B9-3316E521B23F}" presName="root2" presStyleCnt="0"/>
      <dgm:spPr/>
    </dgm:pt>
    <dgm:pt modelId="{543F5E7B-F90A-4911-B382-BB9D24ADED31}" type="pres">
      <dgm:prSet presAssocID="{EB213D06-D2F0-48D0-A0B9-3316E521B23F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CB808D-478E-47C1-93B7-C54EFEAC431D}" type="pres">
      <dgm:prSet presAssocID="{EB213D06-D2F0-48D0-A0B9-3316E521B23F}" presName="level3hierChild" presStyleCnt="0"/>
      <dgm:spPr/>
    </dgm:pt>
    <dgm:pt modelId="{9190DEFA-06AA-4B12-971E-82F427C6361F}" type="pres">
      <dgm:prSet presAssocID="{C7F283DC-EEE2-4669-A896-85A92A879DB8}" presName="conn2-1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B2A60EA-E5BF-49E6-9FB5-4CCF478C6B65}" type="pres">
      <dgm:prSet presAssocID="{C7F283DC-EEE2-4669-A896-85A92A879DB8}" presName="connTx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94F9773-7B0B-40DD-A4B7-3D1F16681BBB}" type="pres">
      <dgm:prSet presAssocID="{E9A2A977-FB1C-407C-AF9F-A8411D9487B4}" presName="root2" presStyleCnt="0"/>
      <dgm:spPr/>
    </dgm:pt>
    <dgm:pt modelId="{D850DFDD-DF40-4660-9E67-D26869E72D4A}" type="pres">
      <dgm:prSet presAssocID="{E9A2A977-FB1C-407C-AF9F-A8411D9487B4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9A9AC9-6B26-4690-AE9C-1426AD4E3D14}" type="pres">
      <dgm:prSet presAssocID="{E9A2A977-FB1C-407C-AF9F-A8411D9487B4}" presName="level3hierChild" presStyleCnt="0"/>
      <dgm:spPr/>
    </dgm:pt>
    <dgm:pt modelId="{E90C961B-8235-40F5-ABBC-60BFC0432DCB}" type="pres">
      <dgm:prSet presAssocID="{A51F82E0-71E8-4646-A057-4706EE7D6AA7}" presName="conn2-1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AF4F073A-3336-486A-AAD2-7ED729AD103B}" type="pres">
      <dgm:prSet presAssocID="{A51F82E0-71E8-4646-A057-4706EE7D6AA7}" presName="connTx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E856AB6-5204-442D-9C1D-0C1DCC451AF0}" type="pres">
      <dgm:prSet presAssocID="{13F580F7-4560-4732-B661-A9CE3BAC5DD6}" presName="root2" presStyleCnt="0"/>
      <dgm:spPr/>
    </dgm:pt>
    <dgm:pt modelId="{167BE4F6-32AA-442F-BD37-597EE510F950}" type="pres">
      <dgm:prSet presAssocID="{13F580F7-4560-4732-B661-A9CE3BAC5DD6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8AFA93-608E-425C-9B8F-5A08735CE324}" type="pres">
      <dgm:prSet presAssocID="{13F580F7-4560-4732-B661-A9CE3BAC5DD6}" presName="level3hierChild" presStyleCnt="0"/>
      <dgm:spPr/>
    </dgm:pt>
  </dgm:ptLst>
  <dgm:cxnLst>
    <dgm:cxn modelId="{071DAFF9-CED5-47CC-B774-50B9620B486A}" srcId="{705FC9B2-D5B6-42BD-B73B-7E6D5F9EB339}" destId="{13F580F7-4560-4732-B661-A9CE3BAC5DD6}" srcOrd="2" destOrd="0" parTransId="{A51F82E0-71E8-4646-A057-4706EE7D6AA7}" sibTransId="{199A81EF-443B-4B7F-8BD1-5D5E0AA55337}"/>
    <dgm:cxn modelId="{ABFF10A7-3FD2-4B6E-B47E-351E0FA9884A}" type="presOf" srcId="{EB213D06-D2F0-48D0-A0B9-3316E521B23F}" destId="{543F5E7B-F90A-4911-B382-BB9D24ADED31}" srcOrd="0" destOrd="0" presId="urn:microsoft.com/office/officeart/2005/8/layout/hierarchy2"/>
    <dgm:cxn modelId="{51DFBB06-3BCA-4A6B-9B14-DD3CEF3E14E7}" type="presOf" srcId="{AD39552B-0962-4AE4-B9A7-B9659C22D1C7}" destId="{8B67DEF5-DD37-4162-8676-8511B7A6F824}" srcOrd="0" destOrd="0" presId="urn:microsoft.com/office/officeart/2005/8/layout/hierarchy2"/>
    <dgm:cxn modelId="{A06DEFA7-DD24-420B-9779-AF8C04C6A06B}" srcId="{705FC9B2-D5B6-42BD-B73B-7E6D5F9EB339}" destId="{EB213D06-D2F0-48D0-A0B9-3316E521B23F}" srcOrd="0" destOrd="0" parTransId="{DB051AAC-111A-480E-8680-C799798EF684}" sibTransId="{55874E92-D334-4164-9377-12BEE207CE59}"/>
    <dgm:cxn modelId="{220E3420-8CBD-40F8-B02B-242B9E0C859B}" type="presOf" srcId="{DB051AAC-111A-480E-8680-C799798EF684}" destId="{8DE07474-AF73-4C15-9954-46749CBA0DDE}" srcOrd="1" destOrd="0" presId="urn:microsoft.com/office/officeart/2005/8/layout/hierarchy2"/>
    <dgm:cxn modelId="{5002EFDE-2883-4051-BC18-4D81C866D611}" type="presOf" srcId="{C7F283DC-EEE2-4669-A896-85A92A879DB8}" destId="{9190DEFA-06AA-4B12-971E-82F427C6361F}" srcOrd="0" destOrd="0" presId="urn:microsoft.com/office/officeart/2005/8/layout/hierarchy2"/>
    <dgm:cxn modelId="{3DAEC3F0-3659-4DB5-87CF-03286BD1E121}" type="presOf" srcId="{A51F82E0-71E8-4646-A057-4706EE7D6AA7}" destId="{AF4F073A-3336-486A-AAD2-7ED729AD103B}" srcOrd="1" destOrd="0" presId="urn:microsoft.com/office/officeart/2005/8/layout/hierarchy2"/>
    <dgm:cxn modelId="{615821A8-A772-4F0E-A62A-06E922C63857}" srcId="{705FC9B2-D5B6-42BD-B73B-7E6D5F9EB339}" destId="{E9A2A977-FB1C-407C-AF9F-A8411D9487B4}" srcOrd="1" destOrd="0" parTransId="{C7F283DC-EEE2-4669-A896-85A92A879DB8}" sibTransId="{1A389807-C378-407B-A361-7926F0C0AF23}"/>
    <dgm:cxn modelId="{172BC225-D472-40BC-91E1-1C02E891678A}" type="presOf" srcId="{13F580F7-4560-4732-B661-A9CE3BAC5DD6}" destId="{167BE4F6-32AA-442F-BD37-597EE510F950}" srcOrd="0" destOrd="0" presId="urn:microsoft.com/office/officeart/2005/8/layout/hierarchy2"/>
    <dgm:cxn modelId="{9C1602F3-0AB2-452D-9798-14F3627C7BB9}" type="presOf" srcId="{E9A2A977-FB1C-407C-AF9F-A8411D9487B4}" destId="{D850DFDD-DF40-4660-9E67-D26869E72D4A}" srcOrd="0" destOrd="0" presId="urn:microsoft.com/office/officeart/2005/8/layout/hierarchy2"/>
    <dgm:cxn modelId="{CAABD406-3858-46C4-9BE3-811FF8AE6D80}" type="presOf" srcId="{C7F283DC-EEE2-4669-A896-85A92A879DB8}" destId="{4B2A60EA-E5BF-49E6-9FB5-4CCF478C6B65}" srcOrd="1" destOrd="0" presId="urn:microsoft.com/office/officeart/2005/8/layout/hierarchy2"/>
    <dgm:cxn modelId="{8099E5AC-4065-47B3-9A9E-6FED714A1F1C}" type="presOf" srcId="{DB051AAC-111A-480E-8680-C799798EF684}" destId="{C75B837D-EDB2-4A3A-B19B-F221963FEC9A}" srcOrd="0" destOrd="0" presId="urn:microsoft.com/office/officeart/2005/8/layout/hierarchy2"/>
    <dgm:cxn modelId="{0E7A1705-762F-4265-910C-83B8D96F2182}" type="presOf" srcId="{705FC9B2-D5B6-42BD-B73B-7E6D5F9EB339}" destId="{31C377E6-9272-4046-A98B-DE4228F9B3F1}" srcOrd="0" destOrd="0" presId="urn:microsoft.com/office/officeart/2005/8/layout/hierarchy2"/>
    <dgm:cxn modelId="{1EFAB46C-A053-4A8B-93E1-39CA483DACA6}" srcId="{AD39552B-0962-4AE4-B9A7-B9659C22D1C7}" destId="{705FC9B2-D5B6-42BD-B73B-7E6D5F9EB339}" srcOrd="0" destOrd="0" parTransId="{6139B2FA-8E7D-422D-A676-6192418D157F}" sibTransId="{D0FFFADF-F1C2-498A-B826-F32DED57F8FF}"/>
    <dgm:cxn modelId="{F1AC0C0F-23F5-4263-A3C2-398C873B5849}" type="presOf" srcId="{A51F82E0-71E8-4646-A057-4706EE7D6AA7}" destId="{E90C961B-8235-40F5-ABBC-60BFC0432DCB}" srcOrd="0" destOrd="0" presId="urn:microsoft.com/office/officeart/2005/8/layout/hierarchy2"/>
    <dgm:cxn modelId="{2969A1B5-D796-4C8F-BBCE-0E519B5DD7EC}" type="presParOf" srcId="{8B67DEF5-DD37-4162-8676-8511B7A6F824}" destId="{C1684C3B-475D-42F2-8A5C-1347CFFA2B11}" srcOrd="0" destOrd="0" presId="urn:microsoft.com/office/officeart/2005/8/layout/hierarchy2"/>
    <dgm:cxn modelId="{5E7C1508-05D1-4446-845D-0370BC37110C}" type="presParOf" srcId="{C1684C3B-475D-42F2-8A5C-1347CFFA2B11}" destId="{31C377E6-9272-4046-A98B-DE4228F9B3F1}" srcOrd="0" destOrd="0" presId="urn:microsoft.com/office/officeart/2005/8/layout/hierarchy2"/>
    <dgm:cxn modelId="{9C646FA6-768E-4C79-831E-BB4577F0BAF2}" type="presParOf" srcId="{C1684C3B-475D-42F2-8A5C-1347CFFA2B11}" destId="{1DFC21C1-F8F7-4839-8CE2-72AF5AB2CF6D}" srcOrd="1" destOrd="0" presId="urn:microsoft.com/office/officeart/2005/8/layout/hierarchy2"/>
    <dgm:cxn modelId="{980EA740-6E69-4B8A-9F6F-C423BF2E0B71}" type="presParOf" srcId="{1DFC21C1-F8F7-4839-8CE2-72AF5AB2CF6D}" destId="{C75B837D-EDB2-4A3A-B19B-F221963FEC9A}" srcOrd="0" destOrd="0" presId="urn:microsoft.com/office/officeart/2005/8/layout/hierarchy2"/>
    <dgm:cxn modelId="{D89AEF33-080C-47DD-B1AB-0421264D2EA0}" type="presParOf" srcId="{C75B837D-EDB2-4A3A-B19B-F221963FEC9A}" destId="{8DE07474-AF73-4C15-9954-46749CBA0DDE}" srcOrd="0" destOrd="0" presId="urn:microsoft.com/office/officeart/2005/8/layout/hierarchy2"/>
    <dgm:cxn modelId="{C67DEABF-3405-415A-8F4C-FEC48203BB85}" type="presParOf" srcId="{1DFC21C1-F8F7-4839-8CE2-72AF5AB2CF6D}" destId="{45754DFC-0175-46DA-A7DA-92A22ED20274}" srcOrd="1" destOrd="0" presId="urn:microsoft.com/office/officeart/2005/8/layout/hierarchy2"/>
    <dgm:cxn modelId="{394F7A94-73E8-44D9-A5EB-DDDB187BDF00}" type="presParOf" srcId="{45754DFC-0175-46DA-A7DA-92A22ED20274}" destId="{543F5E7B-F90A-4911-B382-BB9D24ADED31}" srcOrd="0" destOrd="0" presId="urn:microsoft.com/office/officeart/2005/8/layout/hierarchy2"/>
    <dgm:cxn modelId="{12C4A094-665A-496B-83E0-150FC137A436}" type="presParOf" srcId="{45754DFC-0175-46DA-A7DA-92A22ED20274}" destId="{E5CB808D-478E-47C1-93B7-C54EFEAC431D}" srcOrd="1" destOrd="0" presId="urn:microsoft.com/office/officeart/2005/8/layout/hierarchy2"/>
    <dgm:cxn modelId="{982D832B-3F51-4690-99EC-7D40A7DADC7E}" type="presParOf" srcId="{1DFC21C1-F8F7-4839-8CE2-72AF5AB2CF6D}" destId="{9190DEFA-06AA-4B12-971E-82F427C6361F}" srcOrd="2" destOrd="0" presId="urn:microsoft.com/office/officeart/2005/8/layout/hierarchy2"/>
    <dgm:cxn modelId="{08D36CC0-56EB-4BFE-8D5F-ABB459D0BE03}" type="presParOf" srcId="{9190DEFA-06AA-4B12-971E-82F427C6361F}" destId="{4B2A60EA-E5BF-49E6-9FB5-4CCF478C6B65}" srcOrd="0" destOrd="0" presId="urn:microsoft.com/office/officeart/2005/8/layout/hierarchy2"/>
    <dgm:cxn modelId="{79B76152-7138-48F9-914B-80AA534E0BA0}" type="presParOf" srcId="{1DFC21C1-F8F7-4839-8CE2-72AF5AB2CF6D}" destId="{D94F9773-7B0B-40DD-A4B7-3D1F16681BBB}" srcOrd="3" destOrd="0" presId="urn:microsoft.com/office/officeart/2005/8/layout/hierarchy2"/>
    <dgm:cxn modelId="{3F844D91-2BDA-43E4-9ADC-80017A30760D}" type="presParOf" srcId="{D94F9773-7B0B-40DD-A4B7-3D1F16681BBB}" destId="{D850DFDD-DF40-4660-9E67-D26869E72D4A}" srcOrd="0" destOrd="0" presId="urn:microsoft.com/office/officeart/2005/8/layout/hierarchy2"/>
    <dgm:cxn modelId="{C0796AFA-AE3B-40E1-8108-61B87145D742}" type="presParOf" srcId="{D94F9773-7B0B-40DD-A4B7-3D1F16681BBB}" destId="{999A9AC9-6B26-4690-AE9C-1426AD4E3D14}" srcOrd="1" destOrd="0" presId="urn:microsoft.com/office/officeart/2005/8/layout/hierarchy2"/>
    <dgm:cxn modelId="{93EF6C6D-2C29-4012-A022-00200D6F1485}" type="presParOf" srcId="{1DFC21C1-F8F7-4839-8CE2-72AF5AB2CF6D}" destId="{E90C961B-8235-40F5-ABBC-60BFC0432DCB}" srcOrd="4" destOrd="0" presId="urn:microsoft.com/office/officeart/2005/8/layout/hierarchy2"/>
    <dgm:cxn modelId="{6F611763-C66A-4252-BF76-EEFF8DA3ED91}" type="presParOf" srcId="{E90C961B-8235-40F5-ABBC-60BFC0432DCB}" destId="{AF4F073A-3336-486A-AAD2-7ED729AD103B}" srcOrd="0" destOrd="0" presId="urn:microsoft.com/office/officeart/2005/8/layout/hierarchy2"/>
    <dgm:cxn modelId="{C684BD4C-1517-48B1-B98E-1573DD892138}" type="presParOf" srcId="{1DFC21C1-F8F7-4839-8CE2-72AF5AB2CF6D}" destId="{6E856AB6-5204-442D-9C1D-0C1DCC451AF0}" srcOrd="5" destOrd="0" presId="urn:microsoft.com/office/officeart/2005/8/layout/hierarchy2"/>
    <dgm:cxn modelId="{A896D726-5A93-44E2-98EC-8E11F69B918B}" type="presParOf" srcId="{6E856AB6-5204-442D-9C1D-0C1DCC451AF0}" destId="{167BE4F6-32AA-442F-BD37-597EE510F950}" srcOrd="0" destOrd="0" presId="urn:microsoft.com/office/officeart/2005/8/layout/hierarchy2"/>
    <dgm:cxn modelId="{D86BDB79-A32B-4FFF-A351-433FE84D9118}" type="presParOf" srcId="{6E856AB6-5204-442D-9C1D-0C1DCC451AF0}" destId="{1D8AFA93-608E-425C-9B8F-5A08735CE32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377E6-9272-4046-A98B-DE4228F9B3F1}">
      <dsp:nvSpPr>
        <dsp:cNvPr id="0" name=""/>
        <dsp:cNvSpPr/>
      </dsp:nvSpPr>
      <dsp:spPr>
        <a:xfrm>
          <a:off x="126999" y="1889125"/>
          <a:ext cx="3280833" cy="1640416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700" kern="1200" dirty="0" err="1"/>
            <a:t>Gazeobo</a:t>
          </a:r>
          <a:endParaRPr lang="ko-KR" altLang="en-US" sz="3700" kern="1200" dirty="0"/>
        </a:p>
      </dsp:txBody>
      <dsp:txXfrm>
        <a:off x="175045" y="1937171"/>
        <a:ext cx="3184741" cy="1544324"/>
      </dsp:txXfrm>
    </dsp:sp>
    <dsp:sp modelId="{C75B837D-EDB2-4A3A-B19B-F221963FEC9A}">
      <dsp:nvSpPr>
        <dsp:cNvPr id="0" name=""/>
        <dsp:cNvSpPr/>
      </dsp:nvSpPr>
      <dsp:spPr>
        <a:xfrm rot="18289469">
          <a:off x="2914976" y="1738847"/>
          <a:ext cx="229804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2298047" y="27246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006548" y="1708642"/>
        <a:ext cx="114902" cy="114902"/>
      </dsp:txXfrm>
    </dsp:sp>
    <dsp:sp modelId="{543F5E7B-F90A-4911-B382-BB9D24ADED31}">
      <dsp:nvSpPr>
        <dsp:cNvPr id="0" name=""/>
        <dsp:cNvSpPr/>
      </dsp:nvSpPr>
      <dsp:spPr>
        <a:xfrm>
          <a:off x="4720166" y="2645"/>
          <a:ext cx="3280833" cy="1640416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700" kern="1200" dirty="0"/>
            <a:t>Simulation mode</a:t>
          </a:r>
          <a:endParaRPr lang="ko-KR" altLang="en-US" sz="3700" kern="1200" dirty="0"/>
        </a:p>
      </dsp:txBody>
      <dsp:txXfrm>
        <a:off x="4768212" y="50691"/>
        <a:ext cx="3184741" cy="1544324"/>
      </dsp:txXfrm>
    </dsp:sp>
    <dsp:sp modelId="{9190DEFA-06AA-4B12-971E-82F427C6361F}">
      <dsp:nvSpPr>
        <dsp:cNvPr id="0" name=""/>
        <dsp:cNvSpPr/>
      </dsp:nvSpPr>
      <dsp:spPr>
        <a:xfrm>
          <a:off x="3407833" y="2682087"/>
          <a:ext cx="131233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312333" y="27246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031191" y="2676525"/>
        <a:ext cx="65616" cy="65616"/>
      </dsp:txXfrm>
    </dsp:sp>
    <dsp:sp modelId="{D850DFDD-DF40-4660-9E67-D26869E72D4A}">
      <dsp:nvSpPr>
        <dsp:cNvPr id="0" name=""/>
        <dsp:cNvSpPr/>
      </dsp:nvSpPr>
      <dsp:spPr>
        <a:xfrm>
          <a:off x="4720166" y="1889125"/>
          <a:ext cx="3280833" cy="1640416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700" kern="1200" dirty="0"/>
            <a:t>Model </a:t>
          </a:r>
          <a:r>
            <a:rPr lang="en-US" altLang="ko-KR" sz="3700" kern="1200" dirty="0" err="1"/>
            <a:t>Editer</a:t>
          </a:r>
          <a:endParaRPr lang="ko-KR" altLang="en-US" sz="3700" kern="1200" dirty="0"/>
        </a:p>
      </dsp:txBody>
      <dsp:txXfrm>
        <a:off x="4768212" y="1937171"/>
        <a:ext cx="3184741" cy="1544324"/>
      </dsp:txXfrm>
    </dsp:sp>
    <dsp:sp modelId="{E90C961B-8235-40F5-ABBC-60BFC0432DCB}">
      <dsp:nvSpPr>
        <dsp:cNvPr id="0" name=""/>
        <dsp:cNvSpPr/>
      </dsp:nvSpPr>
      <dsp:spPr>
        <a:xfrm rot="3310531">
          <a:off x="2914976" y="3625327"/>
          <a:ext cx="229804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2298047" y="27246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006548" y="3595121"/>
        <a:ext cx="114902" cy="114902"/>
      </dsp:txXfrm>
    </dsp:sp>
    <dsp:sp modelId="{167BE4F6-32AA-442F-BD37-597EE510F950}">
      <dsp:nvSpPr>
        <dsp:cNvPr id="0" name=""/>
        <dsp:cNvSpPr/>
      </dsp:nvSpPr>
      <dsp:spPr>
        <a:xfrm>
          <a:off x="4720166" y="3775604"/>
          <a:ext cx="3280833" cy="1640416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700" kern="1200" dirty="0"/>
            <a:t>World </a:t>
          </a:r>
          <a:r>
            <a:rPr lang="en-US" altLang="ko-KR" sz="3700" kern="1200" dirty="0" err="1"/>
            <a:t>Editer</a:t>
          </a:r>
          <a:endParaRPr lang="ko-KR" altLang="en-US" sz="3700" kern="1200" dirty="0"/>
        </a:p>
      </dsp:txBody>
      <dsp:txXfrm>
        <a:off x="4768212" y="3823650"/>
        <a:ext cx="3184741" cy="1544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984A9-3E21-4478-BE2A-0EAFB6C46B60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11F68-6330-4020-B006-6169477A8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15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</a:p>
          <a:p>
            <a:r>
              <a:rPr lang="en-US" altLang="ko-KR" dirty="0"/>
              <a:t>http://gazebosim.org/tutorials?tut=ros_wrapper_versions&amp;cat=connect_ros</a:t>
            </a:r>
          </a:p>
          <a:p>
            <a:r>
              <a:rPr lang="en-US" altLang="ko-KR" dirty="0"/>
              <a:t>http://gazebosim.org/tutorials?tut=ros_installing&amp;cat=connect_ros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138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관절은 두 개의 링크를 연결합니다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dirty="0"/>
              <a:t>몸체와 바퀴는 현재 자유롭게 움직이는 형태이다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75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13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5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처음 사용자 인 경우 목록에 여러 모델이 표시되지 않을 수 있습니다</a:t>
            </a:r>
            <a:r>
              <a:rPr lang="en-US" altLang="ko-KR" dirty="0"/>
              <a:t>. </a:t>
            </a:r>
            <a:r>
              <a:rPr lang="ko-KR" altLang="en-US" dirty="0"/>
              <a:t>더 많은 정보는 온라인 모델 데이터베이스에서 다운로드 할 때 나타납니다</a:t>
            </a:r>
            <a:r>
              <a:rPr lang="en-US" altLang="ko-KR" dirty="0"/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연결에 따라 수 초가 걸릴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4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Plugin</a:t>
            </a:r>
            <a:r>
              <a:rPr lang="ko-KR" altLang="en-US" dirty="0" smtClean="0"/>
              <a:t>에 대한 자세한 설명은 나중에 </a:t>
            </a:r>
            <a:r>
              <a:rPr lang="ko-KR" altLang="en-US" dirty="0" err="1" smtClean="0"/>
              <a:t>코드짤때</a:t>
            </a:r>
            <a:r>
              <a:rPr lang="ko-KR" altLang="en-US" dirty="0" smtClean="0"/>
              <a:t>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049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2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http://gazebosim.org/tutorials?tut=build_model&amp;cat=build_robot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54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http://gazebosim.org/tutorials?tut=build_model&amp;cat=build_robot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370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9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http://gazebosim.org/tutorials?tut=build_model&amp;cat=build_robot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833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</a:p>
          <a:p>
            <a:r>
              <a:rPr lang="en-US" altLang="ko-KR" dirty="0"/>
              <a:t>http://gazebosim.org/tutorials?tut=ros_wrapper_versions&amp;cat=connect_ros</a:t>
            </a:r>
          </a:p>
          <a:p>
            <a:r>
              <a:rPr lang="en-US" altLang="ko-KR" dirty="0"/>
              <a:t>http://gazebosim.org/tutorials?tut=ros_installing&amp;cat=connect_ros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0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http://www.ktword.co.kr/abbr_view.php?m_temp1=1767&amp;m_search=Gaussian</a:t>
            </a:r>
          </a:p>
          <a:p>
            <a:r>
              <a:rPr lang="en-US" altLang="ko-KR" dirty="0" smtClean="0"/>
              <a:t>http://gazebosim.org/tutorials?cat=guided_i&amp;tut=guided_i3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576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41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44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658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267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37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방금전까지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Gazebo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컴파일하고 실행할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플러그인이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단계는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Velodyne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조인트를 제어하는 ​​코드를 추가하는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34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293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7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http://gazebosim.org/tutorials?cat=guided_b&amp;tut=guided_b2</a:t>
            </a:r>
          </a:p>
          <a:p>
            <a:r>
              <a:rPr lang="en-US" altLang="ko-KR" dirty="0"/>
              <a:t>http://gazebosim.org/tutorials?cat=guided_b&amp;tut=guided_b3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4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 패널은 모델을 선택하면 모델의 조인트</a:t>
            </a:r>
            <a:r>
              <a:rPr lang="en-US" altLang="ko-KR" dirty="0"/>
              <a:t>(</a:t>
            </a:r>
            <a:r>
              <a:rPr lang="ko-KR" altLang="en-US" dirty="0"/>
              <a:t>연결부분</a:t>
            </a:r>
            <a:r>
              <a:rPr lang="en-US" altLang="ko-KR" dirty="0"/>
              <a:t>)</a:t>
            </a:r>
            <a:r>
              <a:rPr lang="ko-KR" altLang="en-US" dirty="0"/>
              <a:t>을 움직임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395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http://gazebosim.org/tutorials?cat=guided_i&amp;tut=guided_i1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http://gazebosim.org/tutorials?tut=build_model&amp;cat=build_robot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4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Ctrl </a:t>
            </a:r>
            <a:r>
              <a:rPr lang="ko-KR" altLang="en-US" dirty="0"/>
              <a:t>누른 상태에서 </a:t>
            </a:r>
            <a:r>
              <a:rPr lang="ko-KR" altLang="en-US" dirty="0" err="1"/>
              <a:t>드레그하면</a:t>
            </a:r>
            <a:r>
              <a:rPr lang="ko-KR" altLang="en-US" dirty="0"/>
              <a:t> 중앙에 붙음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7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5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링크에는 여러 충돌 요소가 포함될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dirty="0"/>
              <a:t>http://gazebosim.org/tutorials?tut=build_model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관절은 두 개의 링크를 연결합니다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dirty="0"/>
              <a:t>몸체와 바퀴는 현재 자유롭게 움직이는 형태이다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1F68-6330-4020-B006-6169477A84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1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8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91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60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5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7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2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4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9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01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19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1C73F-E058-4D7A-8BC5-ED26B0D7DC3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FD003-D3F0-4FA5-855A-8C8E666E2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02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dformat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rMXVby-tSI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8033" y="4563761"/>
            <a:ext cx="9695935" cy="106699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Open Source Robot Simulator</a:t>
            </a:r>
            <a:endParaRPr lang="ko-KR" altLang="en-US" dirty="0"/>
          </a:p>
        </p:txBody>
      </p:sp>
      <p:pic>
        <p:nvPicPr>
          <p:cNvPr id="1026" name="Picture 2" descr="gazebo_b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881860"/>
            <a:ext cx="233362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/>
          <p:nvPr/>
        </p:nvPicPr>
        <p:blipFill>
          <a:blip r:embed="rId3"/>
          <a:stretch/>
        </p:blipFill>
        <p:spPr>
          <a:xfrm>
            <a:off x="11068800" y="5915879"/>
            <a:ext cx="1123200" cy="942120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439352" y="6063774"/>
            <a:ext cx="180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/>
              <a:t>2018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9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조 동 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4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8C51D6A-D3C8-4525-BC43-0969C3EB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6902"/>
            <a:ext cx="11198629" cy="115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*</a:t>
            </a:r>
            <a:r>
              <a:rPr lang="ko-KR" altLang="en-US" dirty="0" smtClean="0"/>
              <a:t>복잡한 </a:t>
            </a:r>
            <a:r>
              <a:rPr lang="ko-KR" altLang="en-US" dirty="0"/>
              <a:t>모델의 경우 </a:t>
            </a:r>
            <a:r>
              <a:rPr lang="ko-KR" altLang="en-US" dirty="0" smtClean="0"/>
              <a:t>추후에 </a:t>
            </a:r>
            <a:r>
              <a:rPr lang="en-US" altLang="ko-KR" dirty="0" smtClean="0"/>
              <a:t>SDF(XML </a:t>
            </a:r>
            <a:r>
              <a:rPr lang="ko-KR" altLang="en-US" dirty="0"/>
              <a:t>형식</a:t>
            </a:r>
            <a:r>
              <a:rPr lang="en-US" altLang="ko-KR" dirty="0"/>
              <a:t>)</a:t>
            </a:r>
            <a:r>
              <a:rPr lang="ko-KR" altLang="en-US" dirty="0"/>
              <a:t>파일로 작성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hlinkClick r:id="rId3"/>
              </a:rPr>
              <a:t>http://sdformat.org/</a:t>
            </a:r>
            <a:r>
              <a:rPr lang="en-US" altLang="ko-KR" dirty="0"/>
              <a:t> </a:t>
            </a:r>
            <a:r>
              <a:rPr lang="ko-KR" altLang="en-US" dirty="0"/>
              <a:t>참고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A5CF1D79-7760-419F-8436-6C1D42B6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간단한 모바일로봇 제작</a:t>
            </a:r>
          </a:p>
        </p:txBody>
      </p:sp>
      <p:pic>
        <p:nvPicPr>
          <p:cNvPr id="2050" name="Picture 2" descr="https://bitbucket.org/osrf/gazebo_tutorials/raw/default/guided_b/files/ftu4-editor_box.png">
            <a:extLst>
              <a:ext uri="{FF2B5EF4-FFF2-40B4-BE49-F238E27FC236}">
                <a16:creationId xmlns:a16="http://schemas.microsoft.com/office/drawing/2014/main" xmlns="" id="{9482EFF5-AEF0-4B9C-AD84-50C39087439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62" y="3726151"/>
            <a:ext cx="46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21D91016-6DE5-4DF6-AF17-DCE31A360334}"/>
              </a:ext>
            </a:extLst>
          </p:cNvPr>
          <p:cNvSpPr txBox="1">
            <a:spLocks/>
          </p:cNvSpPr>
          <p:nvPr/>
        </p:nvSpPr>
        <p:spPr>
          <a:xfrm>
            <a:off x="838198" y="2718110"/>
            <a:ext cx="11198629" cy="115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차량 몸체 제작</a:t>
            </a:r>
            <a:endParaRPr lang="en-US" altLang="ko-KR" dirty="0"/>
          </a:p>
          <a:p>
            <a:pPr lvl="1"/>
            <a:r>
              <a:rPr lang="ko-KR" altLang="en-US" dirty="0"/>
              <a:t>정육면체 추가 후 크기 변경</a:t>
            </a:r>
            <a:endParaRPr lang="en-US" altLang="ko-KR" dirty="0"/>
          </a:p>
        </p:txBody>
      </p:sp>
      <p:pic>
        <p:nvPicPr>
          <p:cNvPr id="2052" name="Picture 4" descr="https://bitbucket.org/osrf/gazebo_tutorials/raw/default/guided_b/files/ftu4-chassis_scale.png">
            <a:extLst>
              <a:ext uri="{FF2B5EF4-FFF2-40B4-BE49-F238E27FC236}">
                <a16:creationId xmlns:a16="http://schemas.microsoft.com/office/drawing/2014/main" xmlns="" id="{97C4DC93-B377-4683-90DD-12913E740F5D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0" y="3726151"/>
            <a:ext cx="46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B1F5-576F-47B0-9920-5669BD9E4A14}"/>
              </a:ext>
            </a:extLst>
          </p:cNvPr>
          <p:cNvSpPr txBox="1"/>
          <p:nvPr/>
        </p:nvSpPr>
        <p:spPr>
          <a:xfrm>
            <a:off x="1103243" y="38690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AE789D1-5EC9-4B6A-BF85-98DD4ABBB12E}"/>
              </a:ext>
            </a:extLst>
          </p:cNvPr>
          <p:cNvSpPr txBox="1"/>
          <p:nvPr/>
        </p:nvSpPr>
        <p:spPr>
          <a:xfrm>
            <a:off x="3077817" y="46008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61E6340-31E8-47DF-90F5-335EA7EA5121}"/>
              </a:ext>
            </a:extLst>
          </p:cNvPr>
          <p:cNvSpPr txBox="1"/>
          <p:nvPr/>
        </p:nvSpPr>
        <p:spPr>
          <a:xfrm>
            <a:off x="4913243" y="37208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FDC1DC2-B89D-468A-9E1B-DD26064EC82E}"/>
              </a:ext>
            </a:extLst>
          </p:cNvPr>
          <p:cNvSpPr txBox="1"/>
          <p:nvPr/>
        </p:nvSpPr>
        <p:spPr>
          <a:xfrm>
            <a:off x="9528316" y="54402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④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F104E533-BDF5-462C-86FF-83C21886240E}"/>
              </a:ext>
            </a:extLst>
          </p:cNvPr>
          <p:cNvCxnSpPr>
            <a:cxnSpLocks/>
          </p:cNvCxnSpPr>
          <p:nvPr/>
        </p:nvCxnSpPr>
        <p:spPr>
          <a:xfrm>
            <a:off x="9333727" y="5624965"/>
            <a:ext cx="1220173" cy="4818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6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21D91016-6DE5-4DF6-AF17-DCE31A360334}"/>
              </a:ext>
            </a:extLst>
          </p:cNvPr>
          <p:cNvSpPr txBox="1">
            <a:spLocks/>
          </p:cNvSpPr>
          <p:nvPr/>
        </p:nvSpPr>
        <p:spPr>
          <a:xfrm>
            <a:off x="838198" y="81548"/>
            <a:ext cx="11198629" cy="115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몸체 띄우기</a:t>
            </a:r>
            <a:endParaRPr lang="en-US" altLang="ko-KR" dirty="0"/>
          </a:p>
          <a:p>
            <a:pPr lvl="1"/>
            <a:r>
              <a:rPr lang="en-US" altLang="ko-KR" dirty="0"/>
              <a:t>Link Inspector [Link]</a:t>
            </a:r>
            <a:r>
              <a:rPr lang="ko-KR" altLang="en-US" dirty="0"/>
              <a:t>탭 맨 아래쪽 </a:t>
            </a:r>
            <a:r>
              <a:rPr lang="en-US" altLang="ko-KR" dirty="0"/>
              <a:t>Pose(Z : 0.4m)</a:t>
            </a:r>
            <a:r>
              <a:rPr lang="ko-KR" altLang="en-US" dirty="0"/>
              <a:t>값 변경</a:t>
            </a:r>
            <a:endParaRPr lang="en-US" altLang="ko-KR" dirty="0"/>
          </a:p>
        </p:txBody>
      </p:sp>
      <p:pic>
        <p:nvPicPr>
          <p:cNvPr id="3074" name="Picture 2" descr="https://bitbucket.org/osrf/gazebo_tutorials/raw/default/guided_b/files/ftu4-chassis_height.png">
            <a:extLst>
              <a:ext uri="{FF2B5EF4-FFF2-40B4-BE49-F238E27FC236}">
                <a16:creationId xmlns:a16="http://schemas.microsoft.com/office/drawing/2014/main" xmlns="" id="{482413B3-92E4-4139-8607-8C9DA42C5B57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t="20707" r="1953" b="17519"/>
          <a:stretch/>
        </p:blipFill>
        <p:spPr bwMode="auto">
          <a:xfrm>
            <a:off x="696000" y="1433073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AAD7FD74-57D2-4D51-823E-E16BCC9DCA70}"/>
              </a:ext>
            </a:extLst>
          </p:cNvPr>
          <p:cNvSpPr txBox="1">
            <a:spLocks/>
          </p:cNvSpPr>
          <p:nvPr/>
        </p:nvSpPr>
        <p:spPr>
          <a:xfrm>
            <a:off x="838197" y="5519532"/>
            <a:ext cx="11198629" cy="115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차량 바퀴 추가</a:t>
            </a:r>
            <a:endParaRPr lang="en-US" altLang="ko-KR" dirty="0"/>
          </a:p>
          <a:p>
            <a:pPr lvl="1"/>
            <a:r>
              <a:rPr lang="ko-KR" altLang="en-US" dirty="0"/>
              <a:t>원통형 실린더를 삽입 한 후</a:t>
            </a:r>
            <a:r>
              <a:rPr lang="en-US" altLang="ko-KR" dirty="0"/>
              <a:t>, </a:t>
            </a:r>
            <a:r>
              <a:rPr lang="ko-KR" altLang="en-US" dirty="0"/>
              <a:t>맨 아래쪽 </a:t>
            </a:r>
            <a:r>
              <a:rPr lang="en-US" altLang="ko-KR" dirty="0"/>
              <a:t>Roll : 1.5707 rad(90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  <a:r>
              <a:rPr lang="ko-KR" altLang="en-US" dirty="0"/>
              <a:t>으로 회전</a:t>
            </a:r>
            <a:endParaRPr lang="en-US" altLang="ko-KR" dirty="0"/>
          </a:p>
        </p:txBody>
      </p:sp>
      <p:pic>
        <p:nvPicPr>
          <p:cNvPr id="3076" name="Picture 4" descr="https://bitbucket.org/osrf/gazebo_tutorials/raw/default/guided_b/files/ftu4-wheel_rotate.png">
            <a:extLst>
              <a:ext uri="{FF2B5EF4-FFF2-40B4-BE49-F238E27FC236}">
                <a16:creationId xmlns:a16="http://schemas.microsoft.com/office/drawing/2014/main" xmlns="" id="{060B3BBC-F9D5-44E3-B146-56D6555A8F1E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20707" r="1104" b="13032"/>
          <a:stretch/>
        </p:blipFill>
        <p:spPr bwMode="auto">
          <a:xfrm>
            <a:off x="6437511" y="1433073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7E76504-08B2-4B80-A350-149D14A06AB3}"/>
              </a:ext>
            </a:extLst>
          </p:cNvPr>
          <p:cNvSpPr/>
          <p:nvPr/>
        </p:nvSpPr>
        <p:spPr>
          <a:xfrm>
            <a:off x="3503972" y="39102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7D37CC1-A6B6-4BB7-A30E-F8C7BC7A64B3}"/>
              </a:ext>
            </a:extLst>
          </p:cNvPr>
          <p:cNvSpPr/>
          <p:nvPr/>
        </p:nvSpPr>
        <p:spPr>
          <a:xfrm>
            <a:off x="10092504" y="37255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23532FB7-8F3C-46F3-A5F1-35CE6DA46CE2}"/>
              </a:ext>
            </a:extLst>
          </p:cNvPr>
          <p:cNvGrpSpPr/>
          <p:nvPr/>
        </p:nvGrpSpPr>
        <p:grpSpPr>
          <a:xfrm>
            <a:off x="3503972" y="960942"/>
            <a:ext cx="6416340" cy="1140482"/>
            <a:chOff x="3334562" y="-401506"/>
            <a:chExt cx="6416340" cy="114048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87089F25-5325-46D2-A354-FC472FDD5B3C}"/>
                </a:ext>
              </a:extLst>
            </p:cNvPr>
            <p:cNvSpPr/>
            <p:nvPr/>
          </p:nvSpPr>
          <p:spPr>
            <a:xfrm>
              <a:off x="3334562" y="590902"/>
              <a:ext cx="335880" cy="148074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12">
              <a:extLst>
                <a:ext uri="{FF2B5EF4-FFF2-40B4-BE49-F238E27FC236}">
                  <a16:creationId xmlns:a16="http://schemas.microsoft.com/office/drawing/2014/main" xmlns="" id="{C549D2F4-3A33-4B5F-ABF1-70502CC1C75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268668" y="-22280"/>
              <a:ext cx="831741" cy="387305"/>
            </a:xfrm>
            <a:prstGeom prst="bentConnector3">
              <a:avLst>
                <a:gd name="adj1" fmla="val 98373"/>
              </a:avLst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03726E0-868D-458F-8BD1-E49FD4C7825A}"/>
                </a:ext>
              </a:extLst>
            </p:cNvPr>
            <p:cNvSpPr txBox="1"/>
            <p:nvPr/>
          </p:nvSpPr>
          <p:spPr>
            <a:xfrm>
              <a:off x="3880938" y="-401506"/>
              <a:ext cx="5869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Link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모델의 부품에 대한 물리적 요소 정의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69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AAD7FD74-57D2-4D51-823E-E16BCC9DCA70}"/>
              </a:ext>
            </a:extLst>
          </p:cNvPr>
          <p:cNvSpPr txBox="1">
            <a:spLocks/>
          </p:cNvSpPr>
          <p:nvPr/>
        </p:nvSpPr>
        <p:spPr>
          <a:xfrm>
            <a:off x="328744" y="195099"/>
            <a:ext cx="12015655" cy="13958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바퀴 크기 변경</a:t>
            </a:r>
            <a:endParaRPr lang="en-US" altLang="ko-KR" dirty="0"/>
          </a:p>
          <a:p>
            <a:pPr lvl="1"/>
            <a:r>
              <a:rPr lang="en-US" altLang="ko-KR" dirty="0"/>
              <a:t>Link Inspector</a:t>
            </a:r>
            <a:r>
              <a:rPr lang="ko-KR" altLang="en-US" dirty="0"/>
              <a:t>의 </a:t>
            </a:r>
            <a:r>
              <a:rPr lang="en-US" altLang="ko-KR" dirty="0"/>
              <a:t>[Visual]</a:t>
            </a:r>
            <a:r>
              <a:rPr lang="ko-KR" altLang="en-US" dirty="0"/>
              <a:t>탭과 </a:t>
            </a:r>
            <a:r>
              <a:rPr lang="en-US" altLang="ko-KR" dirty="0"/>
              <a:t>[Collision]</a:t>
            </a:r>
            <a:r>
              <a:rPr lang="ko-KR" altLang="en-US" dirty="0"/>
              <a:t>탭에서 </a:t>
            </a:r>
            <a:r>
              <a:rPr lang="en-US" altLang="ko-KR" dirty="0"/>
              <a:t>Radius : 0.3m, Length : 0.25m </a:t>
            </a:r>
            <a:r>
              <a:rPr lang="ko-KR" altLang="en-US" dirty="0"/>
              <a:t>변경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* </a:t>
            </a:r>
            <a:r>
              <a:rPr lang="ko-KR" altLang="en-US" dirty="0" smtClean="0"/>
              <a:t>모델을 제작할 때 </a:t>
            </a:r>
            <a:r>
              <a:rPr lang="en-US" altLang="ko-KR" dirty="0"/>
              <a:t>Visual, Collision, inertia </a:t>
            </a:r>
            <a:r>
              <a:rPr lang="ko-KR" altLang="en-US" dirty="0"/>
              <a:t>속성값을 정확하게 입력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39FA8FFB-6699-4003-B36E-418DB4F7D6F8}"/>
              </a:ext>
            </a:extLst>
          </p:cNvPr>
          <p:cNvSpPr txBox="1">
            <a:spLocks/>
          </p:cNvSpPr>
          <p:nvPr/>
        </p:nvSpPr>
        <p:spPr>
          <a:xfrm>
            <a:off x="328745" y="5707097"/>
            <a:ext cx="11198629" cy="115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바퀴 복사</a:t>
            </a:r>
            <a:endParaRPr lang="en-US" altLang="ko-KR" dirty="0"/>
          </a:p>
          <a:p>
            <a:pPr lvl="1"/>
            <a:r>
              <a:rPr lang="ko-KR" altLang="en-US" dirty="0"/>
              <a:t>바퀴 클릭 후 </a:t>
            </a:r>
            <a:r>
              <a:rPr lang="en-US" altLang="ko-KR" dirty="0"/>
              <a:t>Ctrl + c , Ctrl + v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pic>
        <p:nvPicPr>
          <p:cNvPr id="4098" name="Picture 2" descr="https://bitbucket.org/osrf/gazebo_tutorials/raw/default/guided_b/files/ftu4-wheel_visual.png">
            <a:extLst>
              <a:ext uri="{FF2B5EF4-FFF2-40B4-BE49-F238E27FC236}">
                <a16:creationId xmlns:a16="http://schemas.microsoft.com/office/drawing/2014/main" xmlns="" id="{D88FB227-06E5-4F02-8F43-73BE28AC6C09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t="11236" r="37" b="11236"/>
          <a:stretch/>
        </p:blipFill>
        <p:spPr bwMode="auto">
          <a:xfrm>
            <a:off x="487419" y="1718857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bitbucket.org/osrf/gazebo_tutorials/raw/default/guided_b/files/ftu4-wheel_paste.png">
            <a:extLst>
              <a:ext uri="{FF2B5EF4-FFF2-40B4-BE49-F238E27FC236}">
                <a16:creationId xmlns:a16="http://schemas.microsoft.com/office/drawing/2014/main" xmlns="" id="{E8DA2FB0-3F5E-4EE5-8750-8356A7ADDABE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2845" r="7503" b="2845"/>
          <a:stretch/>
        </p:blipFill>
        <p:spPr bwMode="auto">
          <a:xfrm>
            <a:off x="6223301" y="1718857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D792876-5784-4CD7-96BE-EB01693717A8}"/>
              </a:ext>
            </a:extLst>
          </p:cNvPr>
          <p:cNvSpPr/>
          <p:nvPr/>
        </p:nvSpPr>
        <p:spPr>
          <a:xfrm>
            <a:off x="3591260" y="28923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365E8EB-5184-44DF-9B6A-8E196912AE8D}"/>
              </a:ext>
            </a:extLst>
          </p:cNvPr>
          <p:cNvSpPr/>
          <p:nvPr/>
        </p:nvSpPr>
        <p:spPr>
          <a:xfrm>
            <a:off x="3927140" y="28923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B56D3B1-3F38-4839-85F6-B2A7C70DA359}"/>
              </a:ext>
            </a:extLst>
          </p:cNvPr>
          <p:cNvSpPr/>
          <p:nvPr/>
        </p:nvSpPr>
        <p:spPr>
          <a:xfrm>
            <a:off x="10450091" y="22863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⑨</a:t>
            </a:r>
            <a:endParaRPr lang="ko-KR" altLang="en-US" dirty="0"/>
          </a:p>
        </p:txBody>
      </p:sp>
      <p:pic>
        <p:nvPicPr>
          <p:cNvPr id="4102" name="Picture 6" descr="https://bitbucket.org/osrf/gazebo_tutorials/raw/default/guided_b/files/ftu4-copy_tool.png">
            <a:extLst>
              <a:ext uri="{FF2B5EF4-FFF2-40B4-BE49-F238E27FC236}">
                <a16:creationId xmlns:a16="http://schemas.microsoft.com/office/drawing/2014/main" xmlns="" id="{3A6F1159-EA08-4107-9AD5-BFEE6F92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993" y="3687979"/>
            <a:ext cx="3140308" cy="163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16E1FAA-527E-436F-9475-315B45FBA55A}"/>
              </a:ext>
            </a:extLst>
          </p:cNvPr>
          <p:cNvGrpSpPr/>
          <p:nvPr/>
        </p:nvGrpSpPr>
        <p:grpSpPr>
          <a:xfrm>
            <a:off x="3591260" y="1822174"/>
            <a:ext cx="6416340" cy="1140482"/>
            <a:chOff x="3334562" y="-401506"/>
            <a:chExt cx="6416340" cy="114048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14409F27-95A0-4F7D-8EE4-6B9A17080263}"/>
                </a:ext>
              </a:extLst>
            </p:cNvPr>
            <p:cNvSpPr/>
            <p:nvPr/>
          </p:nvSpPr>
          <p:spPr>
            <a:xfrm>
              <a:off x="3334562" y="590902"/>
              <a:ext cx="335880" cy="148074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2">
              <a:extLst>
                <a:ext uri="{FF2B5EF4-FFF2-40B4-BE49-F238E27FC236}">
                  <a16:creationId xmlns:a16="http://schemas.microsoft.com/office/drawing/2014/main" xmlns="" id="{BCA1A343-4603-47CF-9E56-1A4E5690FD5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268668" y="-22280"/>
              <a:ext cx="831741" cy="387305"/>
            </a:xfrm>
            <a:prstGeom prst="bentConnector3">
              <a:avLst>
                <a:gd name="adj1" fmla="val 98373"/>
              </a:avLst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57738061-22E8-4DFF-A5F0-AC408D7CAEB9}"/>
                </a:ext>
              </a:extLst>
            </p:cNvPr>
            <p:cNvSpPr txBox="1"/>
            <p:nvPr/>
          </p:nvSpPr>
          <p:spPr>
            <a:xfrm>
              <a:off x="3880938" y="-401506"/>
              <a:ext cx="5869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Visual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시각화하기 위한 그래픽 표현 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(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물리적 영향 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X )</a:t>
              </a:r>
              <a:endParaRPr lang="ko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5DC8399B-AC70-484A-8594-4DADB4560959}"/>
              </a:ext>
            </a:extLst>
          </p:cNvPr>
          <p:cNvGrpSpPr/>
          <p:nvPr/>
        </p:nvGrpSpPr>
        <p:grpSpPr>
          <a:xfrm>
            <a:off x="3945047" y="2698496"/>
            <a:ext cx="5908540" cy="369332"/>
            <a:chOff x="3338372" y="474816"/>
            <a:chExt cx="5908540" cy="36933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6435FE77-80F8-45FC-8D3B-A85AD318C75B}"/>
                </a:ext>
              </a:extLst>
            </p:cNvPr>
            <p:cNvSpPr/>
            <p:nvPr/>
          </p:nvSpPr>
          <p:spPr>
            <a:xfrm>
              <a:off x="3338372" y="602332"/>
              <a:ext cx="335880" cy="148074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12">
              <a:extLst>
                <a:ext uri="{FF2B5EF4-FFF2-40B4-BE49-F238E27FC236}">
                  <a16:creationId xmlns:a16="http://schemas.microsoft.com/office/drawing/2014/main" xmlns="" id="{E2E3CB4D-633C-4DDD-9A78-CD0DCF1C1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2159" y="676369"/>
              <a:ext cx="561488" cy="1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DA6F94D-100F-49BF-8756-841DE7E0E8FF}"/>
                </a:ext>
              </a:extLst>
            </p:cNvPr>
            <p:cNvSpPr txBox="1"/>
            <p:nvPr/>
          </p:nvSpPr>
          <p:spPr>
            <a:xfrm>
              <a:off x="4177447" y="474816"/>
              <a:ext cx="5069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Collision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충돌 검사를 위한 물리엔진 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83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C396EC52-AB3E-45A8-97C7-A4AC9D01B343}"/>
              </a:ext>
            </a:extLst>
          </p:cNvPr>
          <p:cNvGrpSpPr/>
          <p:nvPr/>
        </p:nvGrpSpPr>
        <p:grpSpPr>
          <a:xfrm>
            <a:off x="157480" y="1346975"/>
            <a:ext cx="11877040" cy="5471118"/>
            <a:chOff x="1079125" y="1953631"/>
            <a:chExt cx="9379527" cy="412356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8C63247A-287D-4729-8CE5-8FEF9B7D4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125" y="1953631"/>
              <a:ext cx="9379527" cy="41235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29F8E0F-BED8-4A5F-B490-6F2262389014}"/>
                </a:ext>
              </a:extLst>
            </p:cNvPr>
            <p:cNvSpPr txBox="1"/>
            <p:nvPr/>
          </p:nvSpPr>
          <p:spPr>
            <a:xfrm>
              <a:off x="4783619" y="5021373"/>
              <a:ext cx="1962515" cy="983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600" b="1" dirty="0">
                  <a:solidFill>
                    <a:srgbClr val="FF0000"/>
                  </a:solidFill>
                </a:rPr>
                <a:t>합 체</a:t>
              </a:r>
              <a:r>
                <a:rPr lang="en-US" altLang="ko-KR" sz="6600" b="1" dirty="0">
                  <a:solidFill>
                    <a:srgbClr val="FF0000"/>
                  </a:solidFill>
                </a:rPr>
                <a:t>!</a:t>
              </a:r>
              <a:endParaRPr lang="ko-KR" altLang="en-US" sz="6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B744241A-B8D3-4CC5-BCD6-E8AC05734CA8}"/>
              </a:ext>
            </a:extLst>
          </p:cNvPr>
          <p:cNvSpPr txBox="1">
            <a:spLocks/>
          </p:cNvSpPr>
          <p:nvPr/>
        </p:nvSpPr>
        <p:spPr>
          <a:xfrm>
            <a:off x="496685" y="0"/>
            <a:ext cx="11198629" cy="1346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바퀴와 몸체 연결</a:t>
            </a:r>
            <a:endParaRPr lang="en-US" altLang="ko-KR" dirty="0"/>
          </a:p>
          <a:p>
            <a:pPr lvl="1"/>
            <a:r>
              <a:rPr lang="ko-KR" altLang="en-US" dirty="0"/>
              <a:t>상단 </a:t>
            </a:r>
            <a:r>
              <a:rPr lang="ko-KR" altLang="en-US" dirty="0" err="1"/>
              <a:t>툴바의</a:t>
            </a:r>
            <a:r>
              <a:rPr lang="ko-KR" altLang="en-US" dirty="0"/>
              <a:t> </a:t>
            </a:r>
            <a:r>
              <a:rPr lang="en-US" altLang="ko-KR" dirty="0"/>
              <a:t>Joint </a:t>
            </a:r>
            <a:r>
              <a:rPr lang="ko-KR" altLang="en-US" dirty="0"/>
              <a:t>클릭</a:t>
            </a:r>
            <a:r>
              <a:rPr lang="en-US" altLang="ko-KR" dirty="0"/>
              <a:t>, </a:t>
            </a:r>
            <a:r>
              <a:rPr lang="ko-KR" altLang="en-US" dirty="0"/>
              <a:t>그 다음 고정 시키기 위해 </a:t>
            </a:r>
            <a:r>
              <a:rPr lang="en-US" altLang="ko-KR" dirty="0"/>
              <a:t>Parent</a:t>
            </a:r>
            <a:r>
              <a:rPr lang="ko-KR" altLang="en-US" dirty="0"/>
              <a:t>와 </a:t>
            </a:r>
            <a:r>
              <a:rPr lang="en-US" altLang="ko-KR" dirty="0"/>
              <a:t>Child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Joint </a:t>
            </a:r>
            <a:r>
              <a:rPr lang="ko-KR" altLang="en-US" dirty="0"/>
              <a:t>축 설정 및 바퀴의 연결위치 정렬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88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B744241A-B8D3-4CC5-BCD6-E8AC05734CA8}"/>
              </a:ext>
            </a:extLst>
          </p:cNvPr>
          <p:cNvSpPr txBox="1">
            <a:spLocks/>
          </p:cNvSpPr>
          <p:nvPr/>
        </p:nvSpPr>
        <p:spPr>
          <a:xfrm>
            <a:off x="496685" y="0"/>
            <a:ext cx="11198629" cy="1346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바퀴와 몸체 연결</a:t>
            </a:r>
            <a:endParaRPr lang="en-US" altLang="ko-KR" dirty="0"/>
          </a:p>
          <a:p>
            <a:pPr lvl="1"/>
            <a:r>
              <a:rPr lang="ko-KR" altLang="en-US" dirty="0"/>
              <a:t>상단 </a:t>
            </a:r>
            <a:r>
              <a:rPr lang="ko-KR" altLang="en-US" dirty="0" err="1"/>
              <a:t>툴바의</a:t>
            </a:r>
            <a:r>
              <a:rPr lang="ko-KR" altLang="en-US" dirty="0"/>
              <a:t> </a:t>
            </a:r>
            <a:r>
              <a:rPr lang="en-US" altLang="ko-KR" dirty="0"/>
              <a:t>Joint </a:t>
            </a:r>
            <a:r>
              <a:rPr lang="ko-KR" altLang="en-US" dirty="0"/>
              <a:t>클릭</a:t>
            </a:r>
            <a:r>
              <a:rPr lang="en-US" altLang="ko-KR" dirty="0"/>
              <a:t>, </a:t>
            </a:r>
            <a:r>
              <a:rPr lang="ko-KR" altLang="en-US" dirty="0"/>
              <a:t>그 다음 고정 시키기 위해 </a:t>
            </a:r>
            <a:r>
              <a:rPr lang="en-US" altLang="ko-KR" dirty="0"/>
              <a:t>Parent</a:t>
            </a:r>
            <a:r>
              <a:rPr lang="ko-KR" altLang="en-US" dirty="0"/>
              <a:t>와 </a:t>
            </a:r>
            <a:r>
              <a:rPr lang="en-US" altLang="ko-KR" dirty="0"/>
              <a:t>Child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Joint </a:t>
            </a:r>
            <a:r>
              <a:rPr lang="ko-KR" altLang="en-US" dirty="0"/>
              <a:t>축 설정 및 바퀴의 연결위치 정렬</a:t>
            </a:r>
            <a:r>
              <a:rPr lang="en-US" altLang="ko-KR" dirty="0"/>
              <a:t>, </a:t>
            </a:r>
            <a:r>
              <a:rPr lang="ko-KR" altLang="en-US" dirty="0"/>
              <a:t>바퀴의 높이를 </a:t>
            </a:r>
            <a:r>
              <a:rPr lang="en-US" altLang="ko-KR" dirty="0"/>
              <a:t>0.3</a:t>
            </a:r>
            <a:r>
              <a:rPr lang="ko-KR" altLang="en-US" dirty="0"/>
              <a:t>로 설정  </a:t>
            </a:r>
            <a:endParaRPr lang="en-US" altLang="ko-KR" dirty="0"/>
          </a:p>
        </p:txBody>
      </p:sp>
      <p:pic>
        <p:nvPicPr>
          <p:cNvPr id="5124" name="Picture 4" descr="https://bitbucket.org/osrf/gazebo_tutorials/raw/default/guided_b/files/ftu4-wheel_align_y_reverse.png">
            <a:extLst>
              <a:ext uri="{FF2B5EF4-FFF2-40B4-BE49-F238E27FC236}">
                <a16:creationId xmlns:a16="http://schemas.microsoft.com/office/drawing/2014/main" xmlns="" id="{28B09769-324E-41B4-BDF6-67B41741AD39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11" y="1480378"/>
            <a:ext cx="509076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0705C73A-05D3-4253-8B63-D381E7CFFA3A}"/>
              </a:ext>
            </a:extLst>
          </p:cNvPr>
          <p:cNvSpPr txBox="1">
            <a:spLocks/>
          </p:cNvSpPr>
          <p:nvPr/>
        </p:nvSpPr>
        <p:spPr>
          <a:xfrm>
            <a:off x="496684" y="5490706"/>
            <a:ext cx="11198629" cy="1346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나머지 바퀴도 같은 방식으로 연결</a:t>
            </a:r>
            <a:endParaRPr lang="en-US" altLang="ko-KR" dirty="0"/>
          </a:p>
          <a:p>
            <a:pPr lvl="1"/>
            <a:r>
              <a:rPr lang="ko-KR" altLang="en-US" dirty="0"/>
              <a:t>회전축은 </a:t>
            </a:r>
            <a:r>
              <a:rPr lang="en-US" altLang="ko-KR" dirty="0"/>
              <a:t>Z</a:t>
            </a:r>
            <a:r>
              <a:rPr lang="ko-KR" altLang="en-US" dirty="0"/>
              <a:t>축</a:t>
            </a:r>
            <a:r>
              <a:rPr lang="en-US" altLang="ko-KR" dirty="0"/>
              <a:t>, Y Align</a:t>
            </a:r>
            <a:r>
              <a:rPr lang="ko-KR" altLang="en-US" dirty="0"/>
              <a:t>은 </a:t>
            </a:r>
            <a:r>
              <a:rPr lang="en-US" altLang="ko-KR" dirty="0"/>
              <a:t>Min</a:t>
            </a:r>
            <a:r>
              <a:rPr lang="ko-KR" altLang="en-US" dirty="0"/>
              <a:t>으로 설정해서 반대쪽에 붙이기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84" y="1480379"/>
            <a:ext cx="4874386" cy="35999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71343" y="13879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236390" y="23299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⑪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64411" y="3095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⑫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2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56" y="11896"/>
            <a:ext cx="11260288" cy="68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4EFBD9E-B933-4681-BC9F-0A84A837B66F}"/>
              </a:ext>
            </a:extLst>
          </p:cNvPr>
          <p:cNvSpPr txBox="1">
            <a:spLocks/>
          </p:cNvSpPr>
          <p:nvPr/>
        </p:nvSpPr>
        <p:spPr>
          <a:xfrm>
            <a:off x="496685" y="0"/>
            <a:ext cx="11198629" cy="1346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캐스터 휠 삽입</a:t>
            </a:r>
            <a:endParaRPr lang="en-US" altLang="ko-KR" dirty="0"/>
          </a:p>
          <a:p>
            <a:pPr lvl="1"/>
            <a:r>
              <a:rPr lang="ko-KR" altLang="en-US" dirty="0"/>
              <a:t>구체를 클릭하여 뒤쪽에 배치한 후 </a:t>
            </a:r>
            <a:endParaRPr lang="en-US" altLang="ko-KR" dirty="0"/>
          </a:p>
          <a:p>
            <a:pPr lvl="1"/>
            <a:r>
              <a:rPr lang="ko-KR" altLang="en-US" dirty="0"/>
              <a:t>크기를 변경하기 위해 </a:t>
            </a:r>
            <a:r>
              <a:rPr lang="en-US" altLang="ko-KR" dirty="0"/>
              <a:t>[Visual]</a:t>
            </a:r>
            <a:r>
              <a:rPr lang="ko-KR" altLang="en-US" dirty="0"/>
              <a:t>탭과 </a:t>
            </a:r>
            <a:r>
              <a:rPr lang="en-US" altLang="ko-KR" dirty="0"/>
              <a:t>[Collision]</a:t>
            </a:r>
            <a:r>
              <a:rPr lang="ko-KR" altLang="en-US" dirty="0"/>
              <a:t>탭에서 </a:t>
            </a:r>
            <a:r>
              <a:rPr lang="en-US" altLang="ko-KR" dirty="0"/>
              <a:t>Radius 0.2m</a:t>
            </a:r>
            <a:r>
              <a:rPr lang="ko-KR" altLang="en-US" dirty="0"/>
              <a:t>로 변경</a:t>
            </a:r>
            <a:endParaRPr lang="en-US" altLang="ko-KR" dirty="0"/>
          </a:p>
        </p:txBody>
      </p:sp>
      <p:pic>
        <p:nvPicPr>
          <p:cNvPr id="9218" name="Picture 2" descr="https://bitbucket.org/osrf/gazebo_tutorials/raw/default/guided_b/files/ftu4-caster_sphere.png">
            <a:extLst>
              <a:ext uri="{FF2B5EF4-FFF2-40B4-BE49-F238E27FC236}">
                <a16:creationId xmlns:a16="http://schemas.microsoft.com/office/drawing/2014/main" xmlns="" id="{AE161D7C-2373-464D-B210-20A7CBAEA991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3" y="1964280"/>
            <a:ext cx="5741555" cy="39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bitbucket.org/osrf/gazebo_tutorials/raw/default/guided_b/files/ftu4-caster_resize.png">
            <a:extLst>
              <a:ext uri="{FF2B5EF4-FFF2-40B4-BE49-F238E27FC236}">
                <a16:creationId xmlns:a16="http://schemas.microsoft.com/office/drawing/2014/main" xmlns="" id="{30C9B7A4-4222-4E66-B1CE-5D0901728E33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9" t="6604" r="23380" b="26667"/>
          <a:stretch/>
        </p:blipFill>
        <p:spPr bwMode="auto">
          <a:xfrm>
            <a:off x="6258564" y="1964280"/>
            <a:ext cx="5577837" cy="39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476978" y="21075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892476" y="21075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21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4EFBD9E-B933-4681-BC9F-0A84A837B66F}"/>
              </a:ext>
            </a:extLst>
          </p:cNvPr>
          <p:cNvSpPr txBox="1">
            <a:spLocks/>
          </p:cNvSpPr>
          <p:nvPr/>
        </p:nvSpPr>
        <p:spPr>
          <a:xfrm>
            <a:off x="496685" y="0"/>
            <a:ext cx="11198629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캐스터 </a:t>
            </a:r>
            <a:r>
              <a:rPr lang="ko-KR" altLang="en-US" dirty="0" err="1"/>
              <a:t>휠과</a:t>
            </a:r>
            <a:r>
              <a:rPr lang="ko-KR" altLang="en-US" dirty="0"/>
              <a:t> 차량 연결</a:t>
            </a:r>
            <a:endParaRPr lang="en-US" altLang="ko-KR" dirty="0"/>
          </a:p>
          <a:p>
            <a:pPr lvl="1"/>
            <a:r>
              <a:rPr lang="ko-KR" altLang="en-US" dirty="0"/>
              <a:t>차량과 연결하기 위해 </a:t>
            </a:r>
            <a:r>
              <a:rPr lang="en-US" altLang="ko-KR" dirty="0"/>
              <a:t>Joint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을 </a:t>
            </a:r>
            <a:r>
              <a:rPr lang="en-US" altLang="ko-KR" dirty="0"/>
              <a:t>Ball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/>
              <a:t>Parent</a:t>
            </a:r>
            <a:r>
              <a:rPr lang="ko-KR" altLang="en-US" dirty="0"/>
              <a:t>와 </a:t>
            </a:r>
            <a:r>
              <a:rPr lang="en-US" altLang="ko-KR" dirty="0"/>
              <a:t>Child </a:t>
            </a:r>
            <a:r>
              <a:rPr lang="ko-KR" altLang="en-US" dirty="0"/>
              <a:t>설정 후 </a:t>
            </a:r>
            <a:r>
              <a:rPr lang="en-US" altLang="ko-KR" dirty="0"/>
              <a:t>Y</a:t>
            </a:r>
            <a:r>
              <a:rPr lang="ko-KR" altLang="en-US" dirty="0"/>
              <a:t>축은 </a:t>
            </a:r>
            <a:r>
              <a:rPr lang="en-US" altLang="ko-KR" dirty="0"/>
              <a:t>Center, X</a:t>
            </a:r>
            <a:r>
              <a:rPr lang="ko-KR" altLang="en-US" dirty="0"/>
              <a:t>축은 </a:t>
            </a:r>
            <a:r>
              <a:rPr lang="en-US" altLang="ko-KR" dirty="0"/>
              <a:t>Min</a:t>
            </a:r>
            <a:r>
              <a:rPr lang="ko-KR" altLang="en-US" dirty="0"/>
              <a:t>으로 정렬</a:t>
            </a:r>
            <a:endParaRPr lang="en-US" altLang="ko-KR" dirty="0"/>
          </a:p>
          <a:p>
            <a:pPr lvl="1"/>
            <a:r>
              <a:rPr lang="ko-KR" altLang="en-US" dirty="0"/>
              <a:t>마지막으로 </a:t>
            </a:r>
            <a:r>
              <a:rPr lang="ko-KR" altLang="en-US" dirty="0" err="1"/>
              <a:t>휠을</a:t>
            </a:r>
            <a:r>
              <a:rPr lang="ko-KR" altLang="en-US" dirty="0"/>
              <a:t> 지면위로 배치하기 위해 </a:t>
            </a:r>
            <a:r>
              <a:rPr lang="en-US" altLang="ko-KR" dirty="0"/>
              <a:t>Pose(Z : 0.2m)</a:t>
            </a:r>
            <a:r>
              <a:rPr lang="ko-KR" altLang="en-US" dirty="0"/>
              <a:t>값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10242" name="Picture 2" descr="https://bitbucket.org/osrf/gazebo_tutorials/raw/default/guided_b/files/ftu4-caster_align.png">
            <a:extLst>
              <a:ext uri="{FF2B5EF4-FFF2-40B4-BE49-F238E27FC236}">
                <a16:creationId xmlns:a16="http://schemas.microsoft.com/office/drawing/2014/main" xmlns="" id="{9F8E3B6C-7EB7-412D-9113-FA22C0A532E1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33" y="2076040"/>
            <a:ext cx="6246324" cy="42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80294" y="3145479"/>
            <a:ext cx="48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⑮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5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4EFBD9E-B933-4681-BC9F-0A84A837B66F}"/>
              </a:ext>
            </a:extLst>
          </p:cNvPr>
          <p:cNvSpPr txBox="1">
            <a:spLocks/>
          </p:cNvSpPr>
          <p:nvPr/>
        </p:nvSpPr>
        <p:spPr>
          <a:xfrm>
            <a:off x="496685" y="0"/>
            <a:ext cx="11198629" cy="1412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9. </a:t>
            </a:r>
            <a:r>
              <a:rPr lang="ko-KR" altLang="en-US" dirty="0"/>
              <a:t>센서 추가하기</a:t>
            </a:r>
            <a:endParaRPr lang="en-US" altLang="ko-KR" dirty="0"/>
          </a:p>
          <a:p>
            <a:pPr lvl="1"/>
            <a:r>
              <a:rPr lang="ko-KR" altLang="en-US" dirty="0"/>
              <a:t>목록에서 </a:t>
            </a:r>
            <a:r>
              <a:rPr lang="en-US" altLang="ko-KR" dirty="0"/>
              <a:t>Depth Camera</a:t>
            </a:r>
            <a:r>
              <a:rPr lang="ko-KR" altLang="en-US" dirty="0"/>
              <a:t>를 찾아 클릭하여 모델 다운로드</a:t>
            </a:r>
            <a:endParaRPr lang="en-US" altLang="ko-KR" dirty="0"/>
          </a:p>
          <a:p>
            <a:pPr lvl="1"/>
            <a:r>
              <a:rPr lang="ko-KR" altLang="en-US" dirty="0"/>
              <a:t>차 앞에 삽입</a:t>
            </a:r>
            <a:endParaRPr lang="en-US" altLang="ko-KR" dirty="0"/>
          </a:p>
        </p:txBody>
      </p:sp>
      <p:pic>
        <p:nvPicPr>
          <p:cNvPr id="11266" name="Picture 2" descr="https://bitbucket.org/osrf/gazebo_tutorials/raw/default/guided_b/files/ftu4-model_database.png">
            <a:extLst>
              <a:ext uri="{FF2B5EF4-FFF2-40B4-BE49-F238E27FC236}">
                <a16:creationId xmlns:a16="http://schemas.microsoft.com/office/drawing/2014/main" xmlns="" id="{A2E5F610-2E75-45EC-8A35-E397EEFBA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4"/>
          <a:stretch/>
        </p:blipFill>
        <p:spPr bwMode="auto">
          <a:xfrm>
            <a:off x="2279377" y="1319514"/>
            <a:ext cx="2082800" cy="553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bitbucket.org/osrf/gazebo_tutorials/raw/default/guided_b/files/ftu4-depth_camera.png">
            <a:extLst>
              <a:ext uri="{FF2B5EF4-FFF2-40B4-BE49-F238E27FC236}">
                <a16:creationId xmlns:a16="http://schemas.microsoft.com/office/drawing/2014/main" xmlns="" id="{296152B7-6C75-4EC9-8548-886D7F0FE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2074" r="19272" b="16000"/>
          <a:stretch/>
        </p:blipFill>
        <p:spPr bwMode="auto">
          <a:xfrm>
            <a:off x="5694750" y="2048853"/>
            <a:ext cx="4667990" cy="348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9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4EFBD9E-B933-4681-BC9F-0A84A837B66F}"/>
              </a:ext>
            </a:extLst>
          </p:cNvPr>
          <p:cNvSpPr txBox="1">
            <a:spLocks/>
          </p:cNvSpPr>
          <p:nvPr/>
        </p:nvSpPr>
        <p:spPr>
          <a:xfrm>
            <a:off x="496685" y="0"/>
            <a:ext cx="11198629" cy="1412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10. </a:t>
            </a:r>
            <a:r>
              <a:rPr lang="ko-KR" altLang="en-US" dirty="0"/>
              <a:t>센서 고정</a:t>
            </a:r>
            <a:endParaRPr lang="en-US" altLang="ko-KR" dirty="0"/>
          </a:p>
          <a:p>
            <a:pPr lvl="1"/>
            <a:r>
              <a:rPr lang="ko-KR" altLang="en-US" dirty="0"/>
              <a:t>차량과 연결하기 위해 </a:t>
            </a:r>
            <a:r>
              <a:rPr lang="en-US" altLang="ko-KR" dirty="0"/>
              <a:t>Joint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을 </a:t>
            </a:r>
            <a:r>
              <a:rPr lang="en-US" altLang="ko-KR" dirty="0"/>
              <a:t>Fixed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 Parent</a:t>
            </a:r>
            <a:r>
              <a:rPr lang="ko-KR" altLang="en-US" dirty="0"/>
              <a:t>와 </a:t>
            </a:r>
            <a:r>
              <a:rPr lang="en-US" altLang="ko-KR" dirty="0"/>
              <a:t>Child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B38B46D3-1E27-4842-AD5A-120B176C9659}"/>
              </a:ext>
            </a:extLst>
          </p:cNvPr>
          <p:cNvSpPr txBox="1">
            <a:spLocks/>
          </p:cNvSpPr>
          <p:nvPr/>
        </p:nvSpPr>
        <p:spPr>
          <a:xfrm>
            <a:off x="334641" y="5593822"/>
            <a:ext cx="11198629" cy="1264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11. </a:t>
            </a:r>
            <a:r>
              <a:rPr lang="ko-KR" altLang="en-US" dirty="0" smtClean="0"/>
              <a:t>제공되는 </a:t>
            </a:r>
            <a:r>
              <a:rPr lang="en-US" altLang="ko-KR" dirty="0" smtClean="0"/>
              <a:t>Plugin</a:t>
            </a:r>
            <a:r>
              <a:rPr lang="ko-KR" altLang="en-US" dirty="0" smtClean="0"/>
              <a:t>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공유 </a:t>
            </a:r>
            <a:r>
              <a:rPr lang="ko-KR" altLang="en-US" dirty="0"/>
              <a:t>라이브러리로 </a:t>
            </a:r>
            <a:r>
              <a:rPr lang="ko-KR" altLang="en-US" dirty="0" err="1"/>
              <a:t>컴파일되어</a:t>
            </a:r>
            <a:r>
              <a:rPr lang="ko-KR" altLang="en-US" dirty="0"/>
              <a:t> 시뮬레이션에 삽입되는 코드 </a:t>
            </a:r>
            <a:r>
              <a:rPr lang="ko-KR" altLang="en-US" dirty="0" smtClean="0"/>
              <a:t>덩어리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모델의 동작을 제어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6277232" y="1142067"/>
            <a:ext cx="5662167" cy="4204290"/>
            <a:chOff x="5099221" y="1137215"/>
            <a:chExt cx="7153215" cy="4135991"/>
          </a:xfrm>
        </p:grpSpPr>
        <p:pic>
          <p:nvPicPr>
            <p:cNvPr id="19458" name="Picture 2" descr="https://bitbucket.org/osrf/gazebo_tutorials/raw/default/guided_b/files/ftu4-model_tre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404"/>
            <a:stretch/>
          </p:blipFill>
          <p:spPr bwMode="auto">
            <a:xfrm>
              <a:off x="5099221" y="1137215"/>
              <a:ext cx="2313115" cy="4135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0" name="Picture 4" descr="https://bitbucket.org/osrf/gazebo_tutorials/raw/default/guided_b/files/ftu4-model_plugin_inspector_do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422" y="1137215"/>
              <a:ext cx="4981014" cy="4135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t="2523" r="1216" b="7387"/>
          <a:stretch/>
        </p:blipFill>
        <p:spPr>
          <a:xfrm>
            <a:off x="142708" y="1142067"/>
            <a:ext cx="5890439" cy="42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목       </a:t>
            </a:r>
            <a:r>
              <a:rPr lang="ko-KR" altLang="en-US" dirty="0"/>
              <a:t>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What is gazebo</a:t>
            </a:r>
            <a:r>
              <a:rPr lang="en-US" altLang="ko-KR" sz="3600" dirty="0" smtClean="0"/>
              <a:t>?</a:t>
            </a:r>
          </a:p>
          <a:p>
            <a:r>
              <a:rPr lang="en-US" altLang="ko-KR" sz="3600" dirty="0" smtClean="0"/>
              <a:t>Gazebo installation</a:t>
            </a:r>
            <a:endParaRPr lang="en-US" altLang="ko-KR" sz="3600" dirty="0"/>
          </a:p>
          <a:p>
            <a:r>
              <a:rPr lang="en-US" altLang="ko-KR" sz="3600" dirty="0" smtClean="0"/>
              <a:t>Gazebo</a:t>
            </a:r>
            <a:r>
              <a:rPr lang="ko-KR" altLang="en-US" sz="3600" dirty="0" smtClean="0"/>
              <a:t> </a:t>
            </a:r>
            <a:r>
              <a:rPr lang="ko-KR" altLang="en-US" sz="3600" dirty="0"/>
              <a:t>기본 </a:t>
            </a:r>
            <a:r>
              <a:rPr lang="en-US" altLang="ko-KR" sz="3600" dirty="0" smtClean="0"/>
              <a:t>UI</a:t>
            </a:r>
          </a:p>
          <a:p>
            <a:r>
              <a:rPr lang="ko-KR" altLang="en-US" sz="3600" dirty="0" smtClean="0"/>
              <a:t>간단한 </a:t>
            </a:r>
            <a:r>
              <a:rPr lang="ko-KR" altLang="en-US" sz="3600" dirty="0" err="1" smtClean="0"/>
              <a:t>모바일</a:t>
            </a:r>
            <a:r>
              <a:rPr lang="ko-KR" altLang="en-US" sz="3600" dirty="0" smtClean="0"/>
              <a:t> 로봇제작</a:t>
            </a:r>
            <a:endParaRPr lang="en-US" altLang="ko-KR" sz="3600" dirty="0"/>
          </a:p>
          <a:p>
            <a:r>
              <a:rPr lang="ko-KR" altLang="en-US" sz="3600" dirty="0"/>
              <a:t>이제 </a:t>
            </a:r>
            <a:r>
              <a:rPr lang="en-US" altLang="ko-KR" sz="3600" dirty="0"/>
              <a:t>SDF</a:t>
            </a:r>
            <a:r>
              <a:rPr lang="ko-KR" altLang="en-US" sz="3600" dirty="0"/>
              <a:t>로 만들어 보자</a:t>
            </a:r>
            <a:r>
              <a:rPr lang="en-US" altLang="ko-KR" sz="3600" dirty="0" smtClean="0"/>
              <a:t>!</a:t>
            </a:r>
          </a:p>
          <a:p>
            <a:r>
              <a:rPr lang="ko-KR" altLang="en-US" sz="3600" dirty="0" smtClean="0"/>
              <a:t>센서에 </a:t>
            </a:r>
            <a:r>
              <a:rPr lang="ko-KR" altLang="en-US" sz="3600" dirty="0" err="1"/>
              <a:t>노이즈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추가</a:t>
            </a:r>
            <a:endParaRPr lang="en-US" altLang="ko-KR" sz="3600" dirty="0" smtClean="0"/>
          </a:p>
          <a:p>
            <a:r>
              <a:rPr lang="ko-KR" altLang="en-US" sz="3600" dirty="0" smtClean="0"/>
              <a:t>플러그인 </a:t>
            </a:r>
            <a:r>
              <a:rPr lang="ko-KR" altLang="en-US" sz="3600" dirty="0" smtClean="0"/>
              <a:t>제어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72414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4EFBD9E-B933-4681-BC9F-0A84A837B66F}"/>
              </a:ext>
            </a:extLst>
          </p:cNvPr>
          <p:cNvSpPr txBox="1">
            <a:spLocks/>
          </p:cNvSpPr>
          <p:nvPr/>
        </p:nvSpPr>
        <p:spPr>
          <a:xfrm>
            <a:off x="496685" y="0"/>
            <a:ext cx="11198629" cy="155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12. </a:t>
            </a:r>
            <a:r>
              <a:rPr lang="ko-KR" altLang="en-US" dirty="0"/>
              <a:t>저장 및 동작확인</a:t>
            </a:r>
            <a:endParaRPr lang="en-US" altLang="ko-KR" dirty="0"/>
          </a:p>
          <a:p>
            <a:pPr lvl="1"/>
            <a:r>
              <a:rPr lang="en-US" altLang="ko-KR" dirty="0"/>
              <a:t>File – save as</a:t>
            </a:r>
            <a:r>
              <a:rPr lang="ko-KR" altLang="en-US" dirty="0"/>
              <a:t>로 모델저장 후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 err="1"/>
              <a:t>editer</a:t>
            </a:r>
            <a:r>
              <a:rPr lang="en-US" altLang="ko-KR" dirty="0"/>
              <a:t> </a:t>
            </a:r>
            <a:r>
              <a:rPr lang="ko-KR" altLang="en-US" dirty="0"/>
              <a:t>종료</a:t>
            </a:r>
            <a:endParaRPr lang="en-US" altLang="ko-KR" dirty="0"/>
          </a:p>
          <a:p>
            <a:pPr lvl="1"/>
            <a:r>
              <a:rPr lang="en-US" altLang="ko-KR" dirty="0"/>
              <a:t>Simulation mode</a:t>
            </a:r>
            <a:r>
              <a:rPr lang="ko-KR" altLang="en-US" dirty="0"/>
              <a:t>에서 </a:t>
            </a:r>
            <a:r>
              <a:rPr lang="en-US" altLang="ko-KR" dirty="0"/>
              <a:t>Box</a:t>
            </a:r>
            <a:r>
              <a:rPr lang="ko-KR" altLang="en-US" dirty="0"/>
              <a:t>를 차량 앞에 삽입하여 동작확인 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DB0C7C2-45DA-4533-8314-011531E2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92" y="2031881"/>
            <a:ext cx="5355477" cy="3600000"/>
          </a:xfrm>
          <a:prstGeom prst="rect">
            <a:avLst/>
          </a:prstGeom>
        </p:spPr>
      </p:pic>
      <p:pic>
        <p:nvPicPr>
          <p:cNvPr id="13314" name="Picture 2" descr="https://bitbucket.org/osrf/gazebo_tutorials/raw/default/guided_b/files/ftu4-follow.png">
            <a:extLst>
              <a:ext uri="{FF2B5EF4-FFF2-40B4-BE49-F238E27FC236}">
                <a16:creationId xmlns:a16="http://schemas.microsoft.com/office/drawing/2014/main" xmlns="" id="{103CA1F5-675B-4D3B-B88B-67EEAF79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694" y="2031881"/>
            <a:ext cx="545037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398522-68EA-481C-9F72-9743FFBD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SDF</a:t>
            </a:r>
            <a:r>
              <a:rPr lang="ko-KR" altLang="en-US" dirty="0"/>
              <a:t>로 만들어 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1455872"/>
            <a:ext cx="11174384" cy="208734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SDF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sz="2100" dirty="0">
                <a:solidFill>
                  <a:prstClr val="black"/>
                </a:solidFill>
              </a:rPr>
              <a:t>로봇 시뮬레이션</a:t>
            </a:r>
            <a:r>
              <a:rPr lang="en-US" altLang="ko-KR" sz="2100" dirty="0">
                <a:solidFill>
                  <a:prstClr val="black"/>
                </a:solidFill>
              </a:rPr>
              <a:t>, </a:t>
            </a:r>
            <a:r>
              <a:rPr lang="ko-KR" altLang="en-US" sz="2100" dirty="0">
                <a:solidFill>
                  <a:prstClr val="black"/>
                </a:solidFill>
              </a:rPr>
              <a:t>시각화</a:t>
            </a:r>
            <a:r>
              <a:rPr lang="en-US" altLang="ko-KR" sz="2100" dirty="0">
                <a:solidFill>
                  <a:prstClr val="black"/>
                </a:solidFill>
              </a:rPr>
              <a:t> </a:t>
            </a:r>
            <a:r>
              <a:rPr lang="ko-KR" altLang="en-US" sz="2100" dirty="0">
                <a:solidFill>
                  <a:prstClr val="black"/>
                </a:solidFill>
              </a:rPr>
              <a:t>및 제어를 위한 객체 및 환경을 설명하는 </a:t>
            </a:r>
            <a:r>
              <a:rPr lang="en-US" altLang="ko-KR" sz="2100" dirty="0">
                <a:solidFill>
                  <a:prstClr val="black"/>
                </a:solidFill>
              </a:rPr>
              <a:t>XML</a:t>
            </a:r>
            <a:r>
              <a:rPr lang="ko-KR" altLang="en-US" sz="2100" dirty="0">
                <a:solidFill>
                  <a:prstClr val="black"/>
                </a:solidFill>
              </a:rPr>
              <a:t>형식</a:t>
            </a:r>
            <a:endParaRPr lang="en-US" altLang="ko-KR" sz="2100" dirty="0">
              <a:solidFill>
                <a:prstClr val="black"/>
              </a:solidFill>
            </a:endParaRPr>
          </a:p>
          <a:p>
            <a:pPr lvl="1"/>
            <a:r>
              <a:rPr lang="ko-KR" altLang="en-US" sz="2100" dirty="0">
                <a:solidFill>
                  <a:prstClr val="black"/>
                </a:solidFill>
              </a:rPr>
              <a:t>각 </a:t>
            </a:r>
            <a:r>
              <a:rPr lang="ko-KR" altLang="en-US" sz="2100" dirty="0" smtClean="0">
                <a:solidFill>
                  <a:prstClr val="black"/>
                </a:solidFill>
              </a:rPr>
              <a:t>모델은 모델의 </a:t>
            </a:r>
            <a:r>
              <a:rPr lang="en-US" altLang="ko-KR" sz="2100" dirty="0">
                <a:solidFill>
                  <a:prstClr val="black"/>
                </a:solidFill>
              </a:rPr>
              <a:t>Simulator Description Format(SDF)</a:t>
            </a:r>
            <a:r>
              <a:rPr lang="ko-KR" altLang="en-US" sz="2100" dirty="0">
                <a:solidFill>
                  <a:prstClr val="black"/>
                </a:solidFill>
              </a:rPr>
              <a:t>이 포함된 파일이 </a:t>
            </a:r>
            <a:r>
              <a:rPr lang="ko-KR" altLang="en-US" sz="2100" dirty="0" smtClean="0">
                <a:solidFill>
                  <a:prstClr val="black"/>
                </a:solidFill>
              </a:rPr>
              <a:t>필요</a:t>
            </a:r>
            <a:endParaRPr lang="en-US" altLang="ko-KR" sz="2100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err="1"/>
              <a:t>Velodyne</a:t>
            </a:r>
            <a:r>
              <a:rPr lang="en-US" altLang="ko-KR" dirty="0"/>
              <a:t> HDL-32 LiDAR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95" y="4067166"/>
            <a:ext cx="3782394" cy="2790834"/>
          </a:xfrm>
          <a:prstGeom prst="rect">
            <a:avLst/>
          </a:prstGeom>
        </p:spPr>
      </p:pic>
      <p:pic>
        <p:nvPicPr>
          <p:cNvPr id="17412" name="Picture 4" descr="i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716" y="4300150"/>
            <a:ext cx="3782689" cy="25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1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0"/>
            <a:ext cx="11174384" cy="1688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기본 </a:t>
            </a:r>
            <a:r>
              <a:rPr lang="en-US" altLang="ko-KR" dirty="0" smtClean="0"/>
              <a:t>SDF </a:t>
            </a:r>
            <a:r>
              <a:rPr lang="ko-KR" altLang="en-US" dirty="0" smtClean="0"/>
              <a:t>파일 만들기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sz="2100" dirty="0" smtClean="0"/>
              <a:t>cd</a:t>
            </a:r>
          </a:p>
          <a:p>
            <a:pPr lvl="1">
              <a:buFontTx/>
              <a:buChar char="-"/>
            </a:pPr>
            <a:r>
              <a:rPr lang="en-US" altLang="ko-KR" sz="2100" dirty="0" err="1" smtClean="0"/>
              <a:t>gedit</a:t>
            </a:r>
            <a:r>
              <a:rPr lang="en-US" altLang="ko-KR" sz="2100" dirty="0" smtClean="0"/>
              <a:t> </a:t>
            </a:r>
            <a:r>
              <a:rPr lang="en-US" altLang="ko-KR" sz="2100" dirty="0" err="1" smtClean="0"/>
              <a:t>velodyne.world</a:t>
            </a:r>
            <a:endParaRPr lang="en-US" altLang="ko-KR" sz="2100" dirty="0" smtClean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 smtClean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 smtClean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 smtClean="0"/>
          </a:p>
          <a:p>
            <a:pPr lvl="1">
              <a:buFontTx/>
              <a:buChar char="-"/>
            </a:pPr>
            <a:endParaRPr lang="en-US" altLang="ko-KR" sz="2100" dirty="0"/>
          </a:p>
          <a:p>
            <a:pPr lvl="1">
              <a:buFontTx/>
              <a:buChar char="-"/>
            </a:pPr>
            <a:endParaRPr lang="en-US" altLang="ko-KR" sz="2100" dirty="0" smtClean="0"/>
          </a:p>
          <a:p>
            <a:pPr marL="457200" lvl="1" indent="0">
              <a:buNone/>
            </a:pPr>
            <a:endParaRPr lang="en-US" altLang="ko-KR" sz="2100" dirty="0" smtClean="0"/>
          </a:p>
          <a:p>
            <a:pPr marL="457200" lvl="1" indent="0">
              <a:buNone/>
            </a:pPr>
            <a:endParaRPr lang="en-US" altLang="ko-KR" sz="2100" dirty="0" smtClean="0"/>
          </a:p>
          <a:p>
            <a:pPr lvl="1"/>
            <a:endParaRPr lang="en-US" altLang="ko-KR" sz="2100" dirty="0" smtClean="0"/>
          </a:p>
          <a:p>
            <a:pPr lvl="1"/>
            <a:endParaRPr lang="en-US" altLang="ko-KR" sz="21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942703" y="55098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100" dirty="0" smtClean="0"/>
              <a:t>*.world</a:t>
            </a:r>
            <a:r>
              <a:rPr lang="ko-KR" altLang="en-US" sz="2100" dirty="0" smtClean="0"/>
              <a:t>과 </a:t>
            </a:r>
            <a:r>
              <a:rPr lang="en-US" altLang="ko-KR" sz="2100" dirty="0" smtClean="0"/>
              <a:t>.</a:t>
            </a:r>
            <a:r>
              <a:rPr lang="en-US" altLang="ko-KR" sz="2100" dirty="0" err="1" smtClean="0"/>
              <a:t>sdf</a:t>
            </a:r>
            <a:r>
              <a:rPr lang="ko-KR" altLang="en-US" sz="2100" dirty="0" smtClean="0"/>
              <a:t> </a:t>
            </a:r>
            <a:r>
              <a:rPr lang="ko-KR" altLang="en-US" sz="2100" dirty="0"/>
              <a:t>차이는 뭐죠</a:t>
            </a:r>
            <a:r>
              <a:rPr lang="en-US" altLang="ko-KR" sz="2100" dirty="0"/>
              <a:t>?  </a:t>
            </a:r>
            <a:endParaRPr lang="en-US" altLang="ko-KR" sz="2100" dirty="0" smtClean="0"/>
          </a:p>
          <a:p>
            <a:r>
              <a:rPr lang="en-US" altLang="ko-KR" sz="2100" dirty="0" smtClean="0"/>
              <a:t>-&gt; </a:t>
            </a:r>
            <a:r>
              <a:rPr lang="en-US" altLang="ko-KR" sz="2100" dirty="0"/>
              <a:t>ground</a:t>
            </a:r>
            <a:r>
              <a:rPr lang="ko-KR" altLang="en-US" sz="2100" dirty="0"/>
              <a:t>와 </a:t>
            </a:r>
            <a:r>
              <a:rPr lang="en-US" altLang="ko-KR" sz="2100" dirty="0"/>
              <a:t>sun</a:t>
            </a:r>
            <a:r>
              <a:rPr lang="ko-KR" altLang="en-US" sz="2100" dirty="0"/>
              <a:t> 등 환경요소 파일 설정 유무 </a:t>
            </a:r>
            <a:endParaRPr lang="en-US" altLang="ko-KR" sz="2100" dirty="0"/>
          </a:p>
        </p:txBody>
      </p:sp>
      <p:sp>
        <p:nvSpPr>
          <p:cNvPr id="8" name="직사각형 7"/>
          <p:cNvSpPr/>
          <p:nvPr/>
        </p:nvSpPr>
        <p:spPr>
          <a:xfrm>
            <a:off x="2084175" y="1960895"/>
            <a:ext cx="4374290" cy="42473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sdf</a:t>
            </a:r>
            <a:r>
              <a:rPr lang="en-US" altLang="ko-KR" dirty="0"/>
              <a:t> version="1.5"&gt;</a:t>
            </a:r>
          </a:p>
          <a:p>
            <a:r>
              <a:rPr lang="en-US" altLang="ko-KR" dirty="0"/>
              <a:t>  &lt;world name="default"&gt;</a:t>
            </a:r>
          </a:p>
          <a:p>
            <a:endParaRPr lang="en-US" altLang="ko-KR" dirty="0"/>
          </a:p>
          <a:p>
            <a:r>
              <a:rPr lang="en-US" altLang="ko-KR" dirty="0"/>
              <a:t>    &lt;!-- A global light source --&gt;</a:t>
            </a:r>
          </a:p>
          <a:p>
            <a:r>
              <a:rPr lang="en-US" altLang="ko-KR" dirty="0"/>
              <a:t>    &lt;include&gt;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uri</a:t>
            </a:r>
            <a:r>
              <a:rPr lang="en-US" altLang="ko-KR" dirty="0"/>
              <a:t>&gt;model://sun&lt;/uri&gt;</a:t>
            </a:r>
          </a:p>
          <a:p>
            <a:r>
              <a:rPr lang="en-US" altLang="ko-KR" dirty="0"/>
              <a:t>    &lt;/include&gt;</a:t>
            </a:r>
          </a:p>
          <a:p>
            <a:endParaRPr lang="en-US" altLang="ko-KR" dirty="0"/>
          </a:p>
          <a:p>
            <a:r>
              <a:rPr lang="en-US" altLang="ko-KR" dirty="0"/>
              <a:t>    &lt;!-- A ground plane --&gt;</a:t>
            </a:r>
          </a:p>
          <a:p>
            <a:r>
              <a:rPr lang="en-US" altLang="ko-KR" dirty="0"/>
              <a:t>    &lt;include&gt;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uri</a:t>
            </a:r>
            <a:r>
              <a:rPr lang="en-US" altLang="ko-KR" dirty="0"/>
              <a:t>&gt;model://ground_plane&lt;/uri&gt;</a:t>
            </a:r>
          </a:p>
          <a:p>
            <a:r>
              <a:rPr lang="en-US" altLang="ko-KR" dirty="0"/>
              <a:t>    &lt;/include&gt;</a:t>
            </a:r>
          </a:p>
          <a:p>
            <a:r>
              <a:rPr lang="en-US" altLang="ko-KR" dirty="0"/>
              <a:t>  &lt;/world&gt;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sdf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1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 txBox="1">
            <a:spLocks/>
          </p:cNvSpPr>
          <p:nvPr/>
        </p:nvSpPr>
        <p:spPr>
          <a:xfrm>
            <a:off x="621376" y="1"/>
            <a:ext cx="11174384" cy="906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4. Base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ko-KR" altLang="en-US" sz="2100" dirty="0" smtClean="0"/>
              <a:t>앞서 작성한 </a:t>
            </a:r>
            <a:r>
              <a:rPr lang="en-US" altLang="ko-KR" sz="2100" dirty="0" smtClean="0"/>
              <a:t>&lt;/</a:t>
            </a:r>
            <a:r>
              <a:rPr lang="en-US" altLang="ko-KR" sz="2100" dirty="0"/>
              <a:t>world</a:t>
            </a:r>
            <a:r>
              <a:rPr lang="en-US" altLang="ko-KR" sz="2100" dirty="0" smtClean="0"/>
              <a:t>&gt; </a:t>
            </a:r>
            <a:r>
              <a:rPr lang="ko-KR" altLang="en-US" sz="2100" dirty="0" smtClean="0"/>
              <a:t>위에 추가 </a:t>
            </a:r>
            <a:endParaRPr lang="en-US" altLang="ko-KR" sz="21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18926" y="948690"/>
            <a:ext cx="5183949" cy="59093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&lt;model name="velodyne_hdl-32"&gt;</a:t>
            </a:r>
          </a:p>
          <a:p>
            <a:r>
              <a:rPr lang="en-US" altLang="ko-KR" sz="1400" dirty="0"/>
              <a:t>  &lt;!-- Give the base link a unique name --&gt;</a:t>
            </a:r>
          </a:p>
          <a:p>
            <a:r>
              <a:rPr lang="en-US" altLang="ko-KR" sz="1400" dirty="0"/>
              <a:t>  &lt;link name="base"&gt;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&lt;!-- Offset the base by half the </a:t>
            </a:r>
            <a:r>
              <a:rPr lang="en-US" altLang="ko-KR" sz="1400" dirty="0" err="1"/>
              <a:t>lenght</a:t>
            </a:r>
            <a:r>
              <a:rPr lang="en-US" altLang="ko-KR" sz="1400" dirty="0"/>
              <a:t> of the cylinder --&gt;</a:t>
            </a:r>
          </a:p>
          <a:p>
            <a:r>
              <a:rPr lang="en-US" altLang="ko-KR" sz="1400" dirty="0"/>
              <a:t>    &lt;pose&gt;0 0 0.029335 0 0 0&lt;/pose&gt;</a:t>
            </a:r>
          </a:p>
          <a:p>
            <a:r>
              <a:rPr lang="en-US" altLang="ko-KR" sz="1400" dirty="0"/>
              <a:t>    &lt;collision name="</a:t>
            </a:r>
            <a:r>
              <a:rPr lang="en-US" altLang="ko-KR" sz="1400" dirty="0" err="1"/>
              <a:t>base_collision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      &lt;geometry&gt;</a:t>
            </a:r>
          </a:p>
          <a:p>
            <a:r>
              <a:rPr lang="en-US" altLang="ko-KR" sz="1400" dirty="0"/>
              <a:t>        &lt;cylinder&gt;</a:t>
            </a:r>
          </a:p>
          <a:p>
            <a:r>
              <a:rPr lang="en-US" altLang="ko-KR" sz="1400" dirty="0"/>
              <a:t>          &lt;!-- Radius and length provided by </a:t>
            </a:r>
            <a:r>
              <a:rPr lang="en-US" altLang="ko-KR" sz="1400" dirty="0" err="1"/>
              <a:t>Velodyne</a:t>
            </a:r>
            <a:r>
              <a:rPr lang="en-US" altLang="ko-KR" sz="1400" dirty="0"/>
              <a:t> --&gt;</a:t>
            </a:r>
          </a:p>
          <a:p>
            <a:r>
              <a:rPr lang="en-US" altLang="ko-KR" sz="1400" dirty="0"/>
              <a:t>          &lt;radius&gt;.04267&lt;/radius&gt;</a:t>
            </a:r>
          </a:p>
          <a:p>
            <a:r>
              <a:rPr lang="en-US" altLang="ko-KR" sz="1400" dirty="0"/>
              <a:t>          &lt;length&gt;.05867&lt;/length&gt;</a:t>
            </a:r>
          </a:p>
          <a:p>
            <a:r>
              <a:rPr lang="en-US" altLang="ko-KR" sz="1400" dirty="0"/>
              <a:t>        &lt;/cylinder&gt;</a:t>
            </a:r>
          </a:p>
          <a:p>
            <a:r>
              <a:rPr lang="en-US" altLang="ko-KR" sz="1400" dirty="0"/>
              <a:t>      &lt;/geometry&gt;</a:t>
            </a:r>
          </a:p>
          <a:p>
            <a:r>
              <a:rPr lang="en-US" altLang="ko-KR" sz="1400" dirty="0"/>
              <a:t>    &lt;/collision&gt;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&lt;!-- The visual is mostly a copy of the collision --&gt;</a:t>
            </a:r>
          </a:p>
          <a:p>
            <a:r>
              <a:rPr lang="en-US" altLang="ko-KR" sz="1400" dirty="0"/>
              <a:t>    &lt;visual name="</a:t>
            </a:r>
            <a:r>
              <a:rPr lang="en-US" altLang="ko-KR" sz="1400" dirty="0" err="1"/>
              <a:t>base_visual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      &lt;geometry&gt;</a:t>
            </a:r>
          </a:p>
          <a:p>
            <a:r>
              <a:rPr lang="en-US" altLang="ko-KR" sz="1400" dirty="0"/>
              <a:t>        &lt;cylinder&gt;</a:t>
            </a:r>
          </a:p>
          <a:p>
            <a:r>
              <a:rPr lang="en-US" altLang="ko-KR" sz="1400" dirty="0"/>
              <a:t>          &lt;radius&gt;.04267&lt;/radius&gt;</a:t>
            </a:r>
          </a:p>
          <a:p>
            <a:r>
              <a:rPr lang="en-US" altLang="ko-KR" sz="1400" dirty="0"/>
              <a:t>          &lt;length&gt;.05867&lt;/length&gt;</a:t>
            </a:r>
          </a:p>
          <a:p>
            <a:r>
              <a:rPr lang="en-US" altLang="ko-KR" sz="1400" dirty="0"/>
              <a:t>        &lt;/cylinder&gt;</a:t>
            </a:r>
          </a:p>
          <a:p>
            <a:r>
              <a:rPr lang="en-US" altLang="ko-KR" sz="1400" dirty="0"/>
              <a:t>      &lt;/geometry&gt;</a:t>
            </a:r>
          </a:p>
          <a:p>
            <a:r>
              <a:rPr lang="en-US" altLang="ko-KR" sz="1400" dirty="0"/>
              <a:t>    &lt;/visual&gt;</a:t>
            </a:r>
          </a:p>
          <a:p>
            <a:r>
              <a:rPr lang="en-US" altLang="ko-KR" sz="1400" dirty="0"/>
              <a:t>  &lt;/link&gt;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277234" y="948690"/>
            <a:ext cx="5765662" cy="59093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 &lt;!-- Give the base link a unique name --&gt;</a:t>
            </a:r>
          </a:p>
          <a:p>
            <a:r>
              <a:rPr lang="en-US" altLang="ko-KR" sz="1400" dirty="0"/>
              <a:t>  &lt;link name="top"&gt;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&lt;!-- Vertically offset the top cylinder by the length of the bottom</a:t>
            </a:r>
          </a:p>
          <a:p>
            <a:r>
              <a:rPr lang="en-US" altLang="ko-KR" sz="1400" dirty="0"/>
              <a:t>        cylinder and half the length of this cylinder. --&gt;</a:t>
            </a:r>
          </a:p>
          <a:p>
            <a:r>
              <a:rPr lang="en-US" altLang="ko-KR" sz="1400" dirty="0"/>
              <a:t>    &lt;pose&gt;0 0 0.095455 0 0 0&lt;/pose&gt;</a:t>
            </a:r>
          </a:p>
          <a:p>
            <a:r>
              <a:rPr lang="en-US" altLang="ko-KR" sz="1400" dirty="0"/>
              <a:t>    &lt;collision name="</a:t>
            </a:r>
            <a:r>
              <a:rPr lang="en-US" altLang="ko-KR" sz="1400" dirty="0" err="1"/>
              <a:t>top_collision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      &lt;geometry&gt;</a:t>
            </a:r>
          </a:p>
          <a:p>
            <a:r>
              <a:rPr lang="en-US" altLang="ko-KR" sz="1400" dirty="0"/>
              <a:t>        &lt;cylinder&gt;</a:t>
            </a:r>
          </a:p>
          <a:p>
            <a:r>
              <a:rPr lang="en-US" altLang="ko-KR" sz="1400" dirty="0"/>
              <a:t>          &lt;!-- Radius and length provided by </a:t>
            </a:r>
            <a:r>
              <a:rPr lang="en-US" altLang="ko-KR" sz="1400" dirty="0" err="1"/>
              <a:t>Velodyne</a:t>
            </a:r>
            <a:r>
              <a:rPr lang="en-US" altLang="ko-KR" sz="1400" dirty="0"/>
              <a:t> --&gt;</a:t>
            </a:r>
          </a:p>
          <a:p>
            <a:r>
              <a:rPr lang="en-US" altLang="ko-KR" sz="1400" dirty="0"/>
              <a:t>          &lt;radius&gt;0.04267&lt;/radius&gt;</a:t>
            </a:r>
          </a:p>
          <a:p>
            <a:r>
              <a:rPr lang="en-US" altLang="ko-KR" sz="1400" dirty="0"/>
              <a:t>          &lt;length&gt;0.07357&lt;/length&gt;</a:t>
            </a:r>
          </a:p>
          <a:p>
            <a:r>
              <a:rPr lang="en-US" altLang="ko-KR" sz="1400" dirty="0"/>
              <a:t>        &lt;/cylinder&gt;</a:t>
            </a:r>
          </a:p>
          <a:p>
            <a:r>
              <a:rPr lang="en-US" altLang="ko-KR" sz="1400" dirty="0"/>
              <a:t>      &lt;/geometry&gt;</a:t>
            </a:r>
          </a:p>
          <a:p>
            <a:r>
              <a:rPr lang="en-US" altLang="ko-KR" sz="1400" dirty="0"/>
              <a:t>    &lt;/collision&gt;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&lt;!-- The visual is mostly a copy of the collision --&gt;</a:t>
            </a:r>
          </a:p>
          <a:p>
            <a:r>
              <a:rPr lang="en-US" altLang="ko-KR" sz="1400" dirty="0"/>
              <a:t>    &lt;visual name="</a:t>
            </a:r>
            <a:r>
              <a:rPr lang="en-US" altLang="ko-KR" sz="1400" dirty="0" err="1"/>
              <a:t>top_visual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      &lt;geometry&gt;</a:t>
            </a:r>
          </a:p>
          <a:p>
            <a:r>
              <a:rPr lang="en-US" altLang="ko-KR" sz="1400" dirty="0"/>
              <a:t>        &lt;cylinder&gt;</a:t>
            </a:r>
          </a:p>
          <a:p>
            <a:r>
              <a:rPr lang="en-US" altLang="ko-KR" sz="1400" dirty="0"/>
              <a:t>          &lt;radius&gt;0.04267&lt;/radius&gt;</a:t>
            </a:r>
          </a:p>
          <a:p>
            <a:r>
              <a:rPr lang="en-US" altLang="ko-KR" sz="1400" dirty="0"/>
              <a:t>          &lt;length&gt;0.07357&lt;/length&gt;</a:t>
            </a:r>
          </a:p>
          <a:p>
            <a:r>
              <a:rPr lang="en-US" altLang="ko-KR" sz="1400" dirty="0"/>
              <a:t>        &lt;/cylinder&gt;</a:t>
            </a:r>
          </a:p>
          <a:p>
            <a:r>
              <a:rPr lang="en-US" altLang="ko-KR" sz="1400" dirty="0"/>
              <a:t>      &lt;/geometry&gt;</a:t>
            </a:r>
          </a:p>
          <a:p>
            <a:r>
              <a:rPr lang="en-US" altLang="ko-KR" sz="1400" dirty="0"/>
              <a:t>    &lt;/visual&gt;</a:t>
            </a:r>
          </a:p>
          <a:p>
            <a:r>
              <a:rPr lang="en-US" altLang="ko-KR" sz="1400" dirty="0"/>
              <a:t>  &lt;/link&gt;</a:t>
            </a:r>
          </a:p>
          <a:p>
            <a:r>
              <a:rPr lang="en-US" altLang="ko-KR" sz="1400" dirty="0"/>
              <a:t>&lt;/model&gt;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79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09234" y="182688"/>
            <a:ext cx="705032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prstClr val="black"/>
                </a:solidFill>
              </a:rPr>
              <a:t>모델 확인</a:t>
            </a:r>
            <a:endParaRPr lang="en-US" altLang="ko-KR" sz="2100" dirty="0" smtClean="0">
              <a:solidFill>
                <a:prstClr val="black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altLang="ko-KR" sz="2100" dirty="0" smtClean="0">
                <a:solidFill>
                  <a:prstClr val="black"/>
                </a:solidFill>
              </a:rPr>
              <a:t>cd</a:t>
            </a:r>
          </a:p>
          <a:p>
            <a:pPr marL="800100" lvl="1" indent="-342900">
              <a:buFontTx/>
              <a:buChar char="-"/>
            </a:pPr>
            <a:r>
              <a:rPr lang="en-US" altLang="ko-KR" sz="2100" dirty="0">
                <a:solidFill>
                  <a:prstClr val="black"/>
                </a:solidFill>
              </a:rPr>
              <a:t>gazebo </a:t>
            </a:r>
            <a:r>
              <a:rPr lang="en-US" altLang="ko-KR" sz="2100" dirty="0" err="1">
                <a:solidFill>
                  <a:prstClr val="black"/>
                </a:solidFill>
              </a:rPr>
              <a:t>velodyne.world</a:t>
            </a:r>
            <a:r>
              <a:rPr lang="en-US" altLang="ko-KR" sz="2100" dirty="0">
                <a:solidFill>
                  <a:prstClr val="black"/>
                </a:solidFill>
              </a:rPr>
              <a:t> </a:t>
            </a:r>
            <a:r>
              <a:rPr lang="en-US" altLang="ko-KR" sz="2100" dirty="0" smtClean="0">
                <a:solidFill>
                  <a:prstClr val="black"/>
                </a:solidFill>
              </a:rPr>
              <a:t>–u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prstClr val="black"/>
                </a:solidFill>
              </a:rPr>
              <a:t>모델 클릭 후 오른쪽 클릭</a:t>
            </a:r>
            <a:r>
              <a:rPr lang="en-US" altLang="ko-KR" sz="2100" dirty="0">
                <a:solidFill>
                  <a:prstClr val="black"/>
                </a:solidFill>
              </a:rPr>
              <a:t>, View-&gt;</a:t>
            </a:r>
            <a:r>
              <a:rPr lang="en-US" altLang="ko-KR" sz="2100" dirty="0" smtClean="0">
                <a:solidFill>
                  <a:prstClr val="black"/>
                </a:solidFill>
              </a:rPr>
              <a:t>Collisions </a:t>
            </a:r>
            <a:r>
              <a:rPr lang="ko-KR" altLang="en-US" sz="2100" dirty="0" smtClean="0">
                <a:solidFill>
                  <a:prstClr val="black"/>
                </a:solidFill>
              </a:rPr>
              <a:t>충돌 확인</a:t>
            </a:r>
            <a:endParaRPr lang="en-US" altLang="ko-KR" sz="2100" dirty="0">
              <a:solidFill>
                <a:prstClr val="black"/>
              </a:solidFill>
            </a:endParaRPr>
          </a:p>
        </p:txBody>
      </p:sp>
      <p:pic>
        <p:nvPicPr>
          <p:cNvPr id="22531" name="Picture 3" descr="https://bitbucket.org/osrf/gazebo_tutorials/raw/default/guided_i/files/velodyne_collis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4" y="1866170"/>
            <a:ext cx="5450292" cy="322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 txBox="1">
            <a:spLocks/>
          </p:cNvSpPr>
          <p:nvPr/>
        </p:nvSpPr>
        <p:spPr>
          <a:xfrm>
            <a:off x="687279" y="5486401"/>
            <a:ext cx="11174384" cy="1252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5. Inertia(</a:t>
            </a:r>
            <a:r>
              <a:rPr lang="ko-KR" altLang="en-US" dirty="0" smtClean="0"/>
              <a:t>관성</a:t>
            </a:r>
            <a:r>
              <a:rPr lang="en-US" altLang="ko-KR" dirty="0" smtClean="0"/>
              <a:t>)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sz="2100" dirty="0"/>
              <a:t>View-&gt;</a:t>
            </a:r>
            <a:r>
              <a:rPr lang="en-US" altLang="ko-KR" sz="2100" dirty="0" smtClean="0"/>
              <a:t>Inertia </a:t>
            </a:r>
            <a:r>
              <a:rPr lang="ko-KR" altLang="en-US" sz="2100" dirty="0" smtClean="0"/>
              <a:t>관성정보 확인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Link</a:t>
            </a:r>
            <a:r>
              <a:rPr lang="ko-KR" altLang="en-US" sz="2100" dirty="0" smtClean="0"/>
              <a:t>의 크기와 </a:t>
            </a:r>
            <a:r>
              <a:rPr lang="ko-KR" altLang="en-US" sz="2100" dirty="0" err="1" smtClean="0"/>
              <a:t>일치해야함</a:t>
            </a:r>
            <a:endParaRPr lang="en-US" altLang="ko-KR" sz="2100" dirty="0" smtClean="0"/>
          </a:p>
        </p:txBody>
      </p:sp>
      <p:pic>
        <p:nvPicPr>
          <p:cNvPr id="22533" name="Picture 5" descr="https://bitbucket.org/osrf/gazebo_tutorials/raw/default/guided_i/files/velodyne_inert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24" y="1866170"/>
            <a:ext cx="5600786" cy="322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4602" y="552193"/>
            <a:ext cx="49014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100" dirty="0" err="1" smtClean="0"/>
              <a:t>velodyne.world</a:t>
            </a:r>
            <a:r>
              <a:rPr lang="ko-KR" altLang="en-US" sz="2100" dirty="0" smtClean="0"/>
              <a:t>에 각각 관성 값 추가</a:t>
            </a:r>
            <a:endParaRPr lang="en-US" altLang="ko-KR" sz="2100" dirty="0"/>
          </a:p>
        </p:txBody>
      </p:sp>
      <p:sp>
        <p:nvSpPr>
          <p:cNvPr id="5" name="직사각형 4"/>
          <p:cNvSpPr/>
          <p:nvPr/>
        </p:nvSpPr>
        <p:spPr>
          <a:xfrm>
            <a:off x="174343" y="1479966"/>
            <a:ext cx="4265852" cy="39703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&lt;model name="velodyne_hdl-32"&gt;</a:t>
            </a:r>
          </a:p>
          <a:p>
            <a:r>
              <a:rPr lang="en-US" altLang="ko-KR" dirty="0"/>
              <a:t>  &lt;link name="base"&gt;</a:t>
            </a:r>
          </a:p>
          <a:p>
            <a:r>
              <a:rPr lang="en-US" altLang="ko-KR" dirty="0"/>
              <a:t>    &lt;pose&gt;0 0 0.029335 0 0 0&lt;/pose&gt;</a:t>
            </a:r>
          </a:p>
          <a:p>
            <a:r>
              <a:rPr lang="en-US" altLang="ko-KR" dirty="0"/>
              <a:t>    &lt;inertial&gt;</a:t>
            </a:r>
          </a:p>
          <a:p>
            <a:r>
              <a:rPr lang="en-US" altLang="ko-KR" dirty="0"/>
              <a:t>      &lt;mass&gt;1.2&lt;/mass&gt;</a:t>
            </a:r>
          </a:p>
          <a:p>
            <a:r>
              <a:rPr lang="en-US" altLang="ko-KR" dirty="0"/>
              <a:t>      &lt;inertia&gt;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ixx</a:t>
            </a:r>
            <a:r>
              <a:rPr lang="en-US" altLang="ko-KR" dirty="0"/>
              <a:t>&gt;0.001087473&lt;/</a:t>
            </a:r>
            <a:r>
              <a:rPr lang="en-US" altLang="ko-KR" dirty="0" err="1"/>
              <a:t>ixx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iyy</a:t>
            </a:r>
            <a:r>
              <a:rPr lang="en-US" altLang="ko-KR" dirty="0"/>
              <a:t>&gt;0.001087473&lt;/</a:t>
            </a:r>
            <a:r>
              <a:rPr lang="en-US" altLang="ko-KR" dirty="0" err="1"/>
              <a:t>iyy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izz</a:t>
            </a:r>
            <a:r>
              <a:rPr lang="en-US" altLang="ko-KR" dirty="0"/>
              <a:t>&gt;0.001092437&lt;/</a:t>
            </a:r>
            <a:r>
              <a:rPr lang="en-US" altLang="ko-KR" dirty="0" err="1"/>
              <a:t>izz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ixy</a:t>
            </a:r>
            <a:r>
              <a:rPr lang="en-US" altLang="ko-KR" dirty="0"/>
              <a:t>&gt;0&lt;/</a:t>
            </a:r>
            <a:r>
              <a:rPr lang="en-US" altLang="ko-KR" dirty="0" err="1"/>
              <a:t>ixy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ixz</a:t>
            </a:r>
            <a:r>
              <a:rPr lang="en-US" altLang="ko-KR" dirty="0"/>
              <a:t>&gt;0&lt;/</a:t>
            </a:r>
            <a:r>
              <a:rPr lang="en-US" altLang="ko-KR" dirty="0" err="1"/>
              <a:t>ixz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iyz</a:t>
            </a:r>
            <a:r>
              <a:rPr lang="en-US" altLang="ko-KR" dirty="0"/>
              <a:t>&gt;0&lt;/</a:t>
            </a:r>
            <a:r>
              <a:rPr lang="en-US" altLang="ko-KR" dirty="0" err="1"/>
              <a:t>iyz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&lt;/inertia&gt;</a:t>
            </a:r>
          </a:p>
          <a:p>
            <a:r>
              <a:rPr lang="en-US" altLang="ko-KR" dirty="0"/>
              <a:t>    &lt;/inertial&gt;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73223" y="1479966"/>
            <a:ext cx="4157739" cy="39703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&lt;link name="top"&gt;</a:t>
            </a:r>
          </a:p>
          <a:p>
            <a:r>
              <a:rPr lang="en-US" altLang="ko-KR" dirty="0"/>
              <a:t>   &lt;pose&gt;0 0 0.095455 0 0 0&lt;/pose&gt;</a:t>
            </a:r>
          </a:p>
          <a:p>
            <a:r>
              <a:rPr lang="en-US" altLang="ko-KR" dirty="0"/>
              <a:t>   &lt;inertial&gt;</a:t>
            </a:r>
          </a:p>
          <a:p>
            <a:r>
              <a:rPr lang="en-US" altLang="ko-KR" dirty="0"/>
              <a:t>     &lt;mass&gt;0.1&lt;/mass&gt;</a:t>
            </a:r>
          </a:p>
          <a:p>
            <a:r>
              <a:rPr lang="en-US" altLang="ko-KR" dirty="0"/>
              <a:t>     &lt;inertia&gt;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ixx</a:t>
            </a:r>
            <a:r>
              <a:rPr lang="en-US" altLang="ko-KR" dirty="0"/>
              <a:t>&gt;0.000090623&lt;/</a:t>
            </a:r>
            <a:r>
              <a:rPr lang="en-US" altLang="ko-KR" dirty="0" err="1"/>
              <a:t>ixx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iyy</a:t>
            </a:r>
            <a:r>
              <a:rPr lang="en-US" altLang="ko-KR" dirty="0"/>
              <a:t>&gt;0.000090623&lt;/</a:t>
            </a:r>
            <a:r>
              <a:rPr lang="en-US" altLang="ko-KR" dirty="0" err="1"/>
              <a:t>iyy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izz</a:t>
            </a:r>
            <a:r>
              <a:rPr lang="en-US" altLang="ko-KR" dirty="0"/>
              <a:t>&gt;0.000091036&lt;/</a:t>
            </a:r>
            <a:r>
              <a:rPr lang="en-US" altLang="ko-KR" dirty="0" err="1"/>
              <a:t>izz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ixy</a:t>
            </a:r>
            <a:r>
              <a:rPr lang="en-US" altLang="ko-KR" dirty="0"/>
              <a:t>&gt;0&lt;/</a:t>
            </a:r>
            <a:r>
              <a:rPr lang="en-US" altLang="ko-KR" dirty="0" err="1"/>
              <a:t>ixy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ixz</a:t>
            </a:r>
            <a:r>
              <a:rPr lang="en-US" altLang="ko-KR" dirty="0"/>
              <a:t>&gt;0&lt;/</a:t>
            </a:r>
            <a:r>
              <a:rPr lang="en-US" altLang="ko-KR" dirty="0" err="1"/>
              <a:t>ixz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iyz</a:t>
            </a:r>
            <a:r>
              <a:rPr lang="en-US" altLang="ko-KR" dirty="0"/>
              <a:t>&gt;0&lt;/</a:t>
            </a:r>
            <a:r>
              <a:rPr lang="en-US" altLang="ko-KR" dirty="0" err="1"/>
              <a:t>iyz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&lt;/inertia&gt;</a:t>
            </a:r>
          </a:p>
          <a:p>
            <a:r>
              <a:rPr lang="en-US" altLang="ko-KR" dirty="0"/>
              <a:t>   &lt;/inertial</a:t>
            </a:r>
            <a:r>
              <a:rPr lang="en-US" altLang="ko-KR" dirty="0" smtClean="0"/>
              <a:t>&gt;</a:t>
            </a:r>
          </a:p>
          <a:p>
            <a:endParaRPr lang="ko-KR" altLang="en-US" dirty="0"/>
          </a:p>
        </p:txBody>
      </p:sp>
      <p:pic>
        <p:nvPicPr>
          <p:cNvPr id="23559" name="Picture 7" descr="https://bitbucket.org/osrf/gazebo_tutorials/raw/default/guided_i/files/velodyne_inertia_goo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9" t="21671" r="32822" b="17345"/>
          <a:stretch/>
        </p:blipFill>
        <p:spPr bwMode="auto">
          <a:xfrm>
            <a:off x="9063990" y="1456675"/>
            <a:ext cx="2977387" cy="399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8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 txBox="1">
            <a:spLocks/>
          </p:cNvSpPr>
          <p:nvPr/>
        </p:nvSpPr>
        <p:spPr>
          <a:xfrm>
            <a:off x="555473" y="74141"/>
            <a:ext cx="11174384" cy="1252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6. </a:t>
            </a:r>
            <a:r>
              <a:rPr lang="ko-KR" altLang="en-US" dirty="0" smtClean="0"/>
              <a:t>조인트 추가</a:t>
            </a:r>
            <a:endParaRPr lang="en-US" altLang="ko-KR" dirty="0" smtClean="0"/>
          </a:p>
          <a:p>
            <a:pPr lvl="1"/>
            <a:r>
              <a:rPr lang="en-US" altLang="ko-KR" sz="2100" dirty="0" err="1" smtClean="0"/>
              <a:t>velodyne.world</a:t>
            </a:r>
            <a:r>
              <a:rPr lang="ko-KR" altLang="en-US" sz="2100" dirty="0" smtClean="0"/>
              <a:t>에서 </a:t>
            </a:r>
            <a:r>
              <a:rPr lang="en-US" altLang="ko-KR" sz="2000" dirty="0" smtClean="0"/>
              <a:t>&lt;/</a:t>
            </a:r>
            <a:r>
              <a:rPr lang="en-US" altLang="ko-KR" sz="2000" dirty="0"/>
              <a:t>model</a:t>
            </a:r>
            <a:r>
              <a:rPr lang="en-US" altLang="ko-KR" sz="2000" dirty="0" smtClean="0"/>
              <a:t>&gt; </a:t>
            </a:r>
            <a:r>
              <a:rPr lang="ko-KR" altLang="en-US" sz="2000" dirty="0" smtClean="0"/>
              <a:t>앞에</a:t>
            </a:r>
            <a:r>
              <a:rPr lang="ko-KR" altLang="en-US" sz="2100" dirty="0" smtClean="0"/>
              <a:t> 조인트 추가</a:t>
            </a:r>
            <a:endParaRPr lang="ko-KR" altLang="en-US" sz="2100" dirty="0"/>
          </a:p>
        </p:txBody>
      </p:sp>
      <p:sp>
        <p:nvSpPr>
          <p:cNvPr id="5" name="직사각형 4"/>
          <p:cNvSpPr/>
          <p:nvPr/>
        </p:nvSpPr>
        <p:spPr>
          <a:xfrm>
            <a:off x="1128584" y="1221407"/>
            <a:ext cx="5815913" cy="54938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/>
              <a:t>&lt;!-- Each joint must have a unique name --&gt;</a:t>
            </a:r>
          </a:p>
          <a:p>
            <a:r>
              <a:rPr lang="en-US" altLang="ko-KR" sz="1300" dirty="0"/>
              <a:t>&lt;joint type="revolute" name="joint"&gt;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&lt;!-- Position the joint at the bottom of the top link --&gt;</a:t>
            </a:r>
          </a:p>
          <a:p>
            <a:r>
              <a:rPr lang="en-US" altLang="ko-KR" sz="1300" dirty="0"/>
              <a:t>  &lt;pose&gt;0 0 -0.036785 0 0 0&lt;/pose&gt;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&lt;!-- Use the base link as the parent of the joint --&gt;</a:t>
            </a:r>
          </a:p>
          <a:p>
            <a:r>
              <a:rPr lang="en-US" altLang="ko-KR" sz="1300" dirty="0"/>
              <a:t>  &lt;parent&gt;base&lt;/parent&gt;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&lt;!-- Use the top link as the child of the joint --&gt;</a:t>
            </a:r>
          </a:p>
          <a:p>
            <a:r>
              <a:rPr lang="en-US" altLang="ko-KR" sz="1300" dirty="0"/>
              <a:t>  &lt;child&gt;top&lt;/child&gt;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&lt;!-- The axis defines the joint's degree of freedom --&gt;</a:t>
            </a:r>
          </a:p>
          <a:p>
            <a:r>
              <a:rPr lang="en-US" altLang="ko-KR" sz="1300" dirty="0"/>
              <a:t>  &lt;axis&gt;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&lt;!-- Revolve around the z-axis --&gt;</a:t>
            </a:r>
          </a:p>
          <a:p>
            <a:r>
              <a:rPr lang="en-US" altLang="ko-KR" sz="1300" dirty="0"/>
              <a:t>    &lt;xyz&gt;0 0 1&lt;/xyz&gt;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&lt;!-- Limit refers to the range of motion of the joint --&gt;</a:t>
            </a:r>
          </a:p>
          <a:p>
            <a:r>
              <a:rPr lang="en-US" altLang="ko-KR" sz="1300" dirty="0"/>
              <a:t>    &lt;limit&gt;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 &lt;!-- Use a very large number to indicate a continuous revolution --&gt;</a:t>
            </a:r>
          </a:p>
          <a:p>
            <a:r>
              <a:rPr lang="en-US" altLang="ko-KR" sz="1300" dirty="0"/>
              <a:t>      &lt;lower&gt;-10000000000000000&lt;/lower&gt;</a:t>
            </a:r>
          </a:p>
          <a:p>
            <a:r>
              <a:rPr lang="en-US" altLang="ko-KR" sz="1300" dirty="0"/>
              <a:t>      &lt;upper&gt;10000000000000000&lt;/upper&gt;</a:t>
            </a:r>
          </a:p>
          <a:p>
            <a:r>
              <a:rPr lang="en-US" altLang="ko-KR" sz="1300" dirty="0"/>
              <a:t>    &lt;/limit&gt;</a:t>
            </a:r>
          </a:p>
          <a:p>
            <a:r>
              <a:rPr lang="en-US" altLang="ko-KR" sz="1300" dirty="0"/>
              <a:t>  &lt;/axis&gt;</a:t>
            </a:r>
          </a:p>
          <a:p>
            <a:r>
              <a:rPr lang="en-US" altLang="ko-KR" sz="1300" dirty="0"/>
              <a:t>&lt;/joint&gt;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085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 txBox="1">
            <a:spLocks/>
          </p:cNvSpPr>
          <p:nvPr/>
        </p:nvSpPr>
        <p:spPr>
          <a:xfrm>
            <a:off x="555473" y="74141"/>
            <a:ext cx="11174384" cy="17381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7. </a:t>
            </a:r>
            <a:r>
              <a:rPr lang="ko-KR" altLang="en-US" dirty="0" smtClean="0"/>
              <a:t>센서 추가</a:t>
            </a:r>
            <a:endParaRPr lang="en-US" altLang="ko-KR" dirty="0" smtClean="0"/>
          </a:p>
          <a:p>
            <a:pPr lvl="1"/>
            <a:r>
              <a:rPr lang="en-US" altLang="ko-KR" sz="2000" dirty="0" smtClean="0"/>
              <a:t>&lt;scan&gt; : </a:t>
            </a:r>
            <a:r>
              <a:rPr lang="ko-KR" altLang="en-US" sz="2000" dirty="0" smtClean="0"/>
              <a:t>빔의 개수 및 배치 정의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&lt;range&gt; : </a:t>
            </a:r>
            <a:r>
              <a:rPr lang="ko-KR" altLang="en-US" sz="2000" dirty="0" smtClean="0"/>
              <a:t>빔의 특성 정의</a:t>
            </a:r>
            <a:endParaRPr lang="en-US" altLang="ko-KR" sz="2000" dirty="0" smtClean="0"/>
          </a:p>
          <a:p>
            <a:pPr lvl="1"/>
            <a:r>
              <a:rPr lang="en-US" altLang="ko-KR" sz="2000" dirty="0"/>
              <a:t>&lt;link name="top</a:t>
            </a:r>
            <a:r>
              <a:rPr lang="en-US" altLang="ko-KR" sz="2000" dirty="0" smtClean="0"/>
              <a:t>"&gt;</a:t>
            </a:r>
            <a:r>
              <a:rPr lang="ko-KR" altLang="en-US" sz="2000" dirty="0" smtClean="0"/>
              <a:t>에</a:t>
            </a:r>
            <a:r>
              <a:rPr lang="ko-KR" altLang="en-US" sz="2100" dirty="0" smtClean="0"/>
              <a:t> 추가</a:t>
            </a:r>
            <a:endParaRPr lang="ko-KR" altLang="en-US" sz="2100" dirty="0"/>
          </a:p>
        </p:txBody>
      </p:sp>
      <p:sp>
        <p:nvSpPr>
          <p:cNvPr id="5" name="직사각형 4"/>
          <p:cNvSpPr/>
          <p:nvPr/>
        </p:nvSpPr>
        <p:spPr>
          <a:xfrm>
            <a:off x="1013253" y="1883534"/>
            <a:ext cx="7562337" cy="39703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&lt;!-- Add a ray sensor, and give it a name --&gt;</a:t>
            </a:r>
          </a:p>
          <a:p>
            <a:r>
              <a:rPr lang="en-US" altLang="ko-KR" dirty="0"/>
              <a:t>&lt;sensor type="ray" name="sensor"&gt;</a:t>
            </a:r>
          </a:p>
          <a:p>
            <a:endParaRPr lang="en-US" altLang="ko-KR" dirty="0"/>
          </a:p>
          <a:p>
            <a:r>
              <a:rPr lang="en-US" altLang="ko-KR" dirty="0"/>
              <a:t>  &lt;!-- Position the ray sensor based on the specification. Also rotate</a:t>
            </a:r>
          </a:p>
          <a:p>
            <a:r>
              <a:rPr lang="en-US" altLang="ko-KR" dirty="0"/>
              <a:t>       it by 90 degrees around the X-axis so that the &lt;horizontal&gt; rays</a:t>
            </a:r>
          </a:p>
          <a:p>
            <a:r>
              <a:rPr lang="en-US" altLang="ko-KR" dirty="0"/>
              <a:t>       become vertical --&gt;</a:t>
            </a:r>
          </a:p>
          <a:p>
            <a:r>
              <a:rPr lang="en-US" altLang="ko-KR" dirty="0"/>
              <a:t>  &lt;pose&gt;0 0 -0.004645 1.5707 0 0&lt;/pose&gt;</a:t>
            </a:r>
          </a:p>
          <a:p>
            <a:endParaRPr lang="en-US" altLang="ko-KR" dirty="0"/>
          </a:p>
          <a:p>
            <a:r>
              <a:rPr lang="en-US" altLang="ko-KR" dirty="0"/>
              <a:t>  &lt;!-- Enable visualization to see the rays in the GUI --&gt;</a:t>
            </a:r>
          </a:p>
          <a:p>
            <a:r>
              <a:rPr lang="en-US" altLang="ko-KR" dirty="0"/>
              <a:t>  &lt;visualize&gt;true&lt;/visualize&gt;</a:t>
            </a:r>
          </a:p>
          <a:p>
            <a:endParaRPr lang="en-US" altLang="ko-KR" dirty="0"/>
          </a:p>
          <a:p>
            <a:r>
              <a:rPr lang="en-US" altLang="ko-KR" dirty="0"/>
              <a:t>  &lt;!-- Set the update rate of the sensor --&gt;</a:t>
            </a:r>
          </a:p>
          <a:p>
            <a:r>
              <a:rPr lang="en-US" altLang="ko-KR" dirty="0"/>
              <a:t>  &lt;</a:t>
            </a:r>
            <a:r>
              <a:rPr lang="en-US" altLang="ko-KR" dirty="0" err="1"/>
              <a:t>update_rate</a:t>
            </a:r>
            <a:r>
              <a:rPr lang="en-US" altLang="ko-KR" dirty="0"/>
              <a:t>&gt;30&lt;/</a:t>
            </a:r>
            <a:r>
              <a:rPr lang="en-US" altLang="ko-KR" dirty="0" err="1"/>
              <a:t>update_rate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&lt;/sensor&gt;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97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4517" y="132062"/>
            <a:ext cx="522668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&lt;</a:t>
            </a:r>
            <a:r>
              <a:rPr lang="en-US" altLang="ko-KR" sz="2000" dirty="0" err="1"/>
              <a:t>update_rate</a:t>
            </a:r>
            <a:r>
              <a:rPr lang="en-US" altLang="ko-KR" sz="2000" dirty="0" smtClean="0"/>
              <a:t>&gt; </a:t>
            </a:r>
            <a:r>
              <a:rPr lang="ko-KR" altLang="en-US" sz="2000" dirty="0" smtClean="0"/>
              <a:t>아래에</a:t>
            </a:r>
            <a:r>
              <a:rPr lang="ko-KR" altLang="en-US" sz="2100" dirty="0" smtClean="0"/>
              <a:t> </a:t>
            </a:r>
            <a:r>
              <a:rPr lang="en-US" altLang="ko-KR" sz="2100" dirty="0"/>
              <a:t>&lt;ray</a:t>
            </a:r>
            <a:r>
              <a:rPr lang="en-US" altLang="ko-KR" sz="2100" dirty="0" smtClean="0"/>
              <a:t>&gt;</a:t>
            </a:r>
            <a:r>
              <a:rPr lang="ko-KR" altLang="en-US" sz="2100" dirty="0" smtClean="0"/>
              <a:t>요소 추가</a:t>
            </a:r>
            <a:endParaRPr lang="ko-KR" altLang="en-US" sz="2100" dirty="0"/>
          </a:p>
        </p:txBody>
      </p:sp>
      <p:sp>
        <p:nvSpPr>
          <p:cNvPr id="4" name="직사각형 3"/>
          <p:cNvSpPr/>
          <p:nvPr/>
        </p:nvSpPr>
        <p:spPr>
          <a:xfrm>
            <a:off x="574517" y="913508"/>
            <a:ext cx="5636813" cy="52937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/>
              <a:t>&lt;ray&gt;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&lt;!-- The scan element contains the horizontal and vertical beams.</a:t>
            </a:r>
          </a:p>
          <a:p>
            <a:r>
              <a:rPr lang="en-US" altLang="ko-KR" sz="1300" dirty="0"/>
              <a:t>       We are leaving out the vertical beams for this tutorial. --&gt;</a:t>
            </a:r>
          </a:p>
          <a:p>
            <a:r>
              <a:rPr lang="en-US" altLang="ko-KR" sz="1300" dirty="0"/>
              <a:t>  &lt;scan&gt;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&lt;!-- The horizontal beams --&gt;</a:t>
            </a:r>
          </a:p>
          <a:p>
            <a:r>
              <a:rPr lang="en-US" altLang="ko-KR" sz="1300" dirty="0"/>
              <a:t>    &lt;horizontal&gt;</a:t>
            </a:r>
          </a:p>
          <a:p>
            <a:r>
              <a:rPr lang="en-US" altLang="ko-KR" sz="1300" dirty="0"/>
              <a:t>      &lt;!-- The </a:t>
            </a:r>
            <a:r>
              <a:rPr lang="en-US" altLang="ko-KR" sz="1300" dirty="0" err="1"/>
              <a:t>velodyne</a:t>
            </a:r>
            <a:r>
              <a:rPr lang="en-US" altLang="ko-KR" sz="1300" dirty="0"/>
              <a:t> has 32 beams(samples) --&gt;</a:t>
            </a:r>
          </a:p>
          <a:p>
            <a:r>
              <a:rPr lang="en-US" altLang="ko-KR" sz="1300" dirty="0"/>
              <a:t>      &lt;samples&gt;32&lt;/samples&gt;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 &lt;!-- Resolution is multiplied by samples to determine number of</a:t>
            </a:r>
          </a:p>
          <a:p>
            <a:r>
              <a:rPr lang="en-US" altLang="ko-KR" sz="1300" dirty="0"/>
              <a:t>           simulated beams vs interpolated beams. See:</a:t>
            </a:r>
          </a:p>
          <a:p>
            <a:r>
              <a:rPr lang="en-US" altLang="ko-KR" sz="1300" dirty="0"/>
              <a:t>           http://sdformat.org/spec?ver=1.6&amp;elem=sensor#horizontal_resolution</a:t>
            </a:r>
          </a:p>
          <a:p>
            <a:r>
              <a:rPr lang="en-US" altLang="ko-KR" sz="1300" dirty="0"/>
              <a:t>           --&gt;</a:t>
            </a:r>
          </a:p>
          <a:p>
            <a:r>
              <a:rPr lang="en-US" altLang="ko-KR" sz="1300" dirty="0"/>
              <a:t>      &lt;resolution&gt;1&lt;/resolution&gt;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 &lt;!-- Minimum angle in radians --&gt;</a:t>
            </a:r>
          </a:p>
          <a:p>
            <a:r>
              <a:rPr lang="en-US" altLang="ko-KR" sz="1300" dirty="0"/>
              <a:t>      &lt;</a:t>
            </a:r>
            <a:r>
              <a:rPr lang="en-US" altLang="ko-KR" sz="1300" dirty="0" err="1"/>
              <a:t>min_angle</a:t>
            </a:r>
            <a:r>
              <a:rPr lang="en-US" altLang="ko-KR" sz="1300" dirty="0"/>
              <a:t>&gt;-0.53529248&lt;/</a:t>
            </a:r>
            <a:r>
              <a:rPr lang="en-US" altLang="ko-KR" sz="1300" dirty="0" err="1"/>
              <a:t>min_angle</a:t>
            </a:r>
            <a:r>
              <a:rPr lang="en-US" altLang="ko-KR" sz="1300" dirty="0"/>
              <a:t>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 &lt;!-- Maximum angle in radians --&gt;</a:t>
            </a:r>
          </a:p>
          <a:p>
            <a:r>
              <a:rPr lang="en-US" altLang="ko-KR" sz="1300" dirty="0"/>
              <a:t>      &lt;</a:t>
            </a:r>
            <a:r>
              <a:rPr lang="en-US" altLang="ko-KR" sz="1300" dirty="0" err="1"/>
              <a:t>max_angle</a:t>
            </a:r>
            <a:r>
              <a:rPr lang="en-US" altLang="ko-KR" sz="1300" dirty="0"/>
              <a:t>&gt;0.18622663&lt;/</a:t>
            </a:r>
            <a:r>
              <a:rPr lang="en-US" altLang="ko-KR" sz="1300" dirty="0" err="1"/>
              <a:t>max_angle</a:t>
            </a:r>
            <a:r>
              <a:rPr lang="en-US" altLang="ko-KR" sz="1300" dirty="0"/>
              <a:t>&gt;</a:t>
            </a:r>
          </a:p>
          <a:p>
            <a:r>
              <a:rPr lang="en-US" altLang="ko-KR" sz="1300" dirty="0"/>
              <a:t>    &lt;/horizontal&gt;</a:t>
            </a:r>
          </a:p>
          <a:p>
            <a:r>
              <a:rPr lang="en-US" altLang="ko-KR" sz="1300" dirty="0"/>
              <a:t>  &lt;/scan&gt;</a:t>
            </a:r>
          </a:p>
          <a:p>
            <a:endParaRPr lang="en-US" altLang="ko-KR" sz="1300" dirty="0"/>
          </a:p>
        </p:txBody>
      </p:sp>
      <p:sp>
        <p:nvSpPr>
          <p:cNvPr id="7" name="직사각형 6"/>
          <p:cNvSpPr/>
          <p:nvPr/>
        </p:nvSpPr>
        <p:spPr>
          <a:xfrm>
            <a:off x="6771502" y="913508"/>
            <a:ext cx="4885039" cy="26930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&lt;!-- Range defines characteristics of an individual beam --&gt;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&lt;range&gt;</a:t>
            </a:r>
          </a:p>
          <a:p>
            <a:pPr lvl="0"/>
            <a:endParaRPr lang="en-US" altLang="ko-KR" sz="1300" dirty="0">
              <a:solidFill>
                <a:prstClr val="black"/>
              </a:solidFill>
            </a:endParaRP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&lt;!-- Minimum distance of the beam --&gt;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&lt;min&gt;0.05&lt;/min&gt;</a:t>
            </a:r>
          </a:p>
          <a:p>
            <a:pPr lvl="0"/>
            <a:endParaRPr lang="en-US" altLang="ko-KR" sz="1300" dirty="0">
              <a:solidFill>
                <a:prstClr val="black"/>
              </a:solidFill>
            </a:endParaRP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&lt;!-- Maximum distance of the beam --&gt;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&lt;max&gt;70&lt;/max&gt;</a:t>
            </a:r>
          </a:p>
          <a:p>
            <a:pPr lvl="0"/>
            <a:endParaRPr lang="en-US" altLang="ko-KR" sz="1300" dirty="0">
              <a:solidFill>
                <a:prstClr val="black"/>
              </a:solidFill>
            </a:endParaRP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&lt;!-- Linear resolution of the beam --&gt;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  &lt;resolution&gt;0.02&lt;/resolution&gt;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  &lt;/range&gt;</a:t>
            </a:r>
          </a:p>
          <a:p>
            <a:pPr lvl="0"/>
            <a:r>
              <a:rPr lang="en-US" altLang="ko-KR" sz="1300" dirty="0">
                <a:solidFill>
                  <a:prstClr val="black"/>
                </a:solidFill>
              </a:rPr>
              <a:t>&lt;/ray&gt;</a:t>
            </a:r>
            <a:endParaRPr lang="ko-KR" altLang="en-US" sz="1300" dirty="0"/>
          </a:p>
        </p:txBody>
      </p:sp>
      <p:pic>
        <p:nvPicPr>
          <p:cNvPr id="27651" name="Picture 3" descr="https://bitbucket.org/osrf/gazebo_tutorials/raw/default/guided_i/files/velodyne_ray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502" y="3853689"/>
            <a:ext cx="4909899" cy="260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6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26076" y="362465"/>
            <a:ext cx="111696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/>
              <a:t>8. </a:t>
            </a:r>
            <a:r>
              <a:rPr lang="ko-KR" altLang="en-US" sz="2800" dirty="0" smtClean="0"/>
              <a:t>외관 </a:t>
            </a:r>
            <a:r>
              <a:rPr lang="en-US" altLang="ko-KR" sz="2800" dirty="0" smtClean="0"/>
              <a:t>Mesh </a:t>
            </a:r>
            <a:r>
              <a:rPr lang="ko-KR" altLang="en-US" sz="2800" dirty="0" smtClean="0"/>
              <a:t>설정</a:t>
            </a:r>
            <a:endParaRPr lang="en-US" altLang="ko-K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100" dirty="0" smtClean="0"/>
              <a:t>Blender </a:t>
            </a:r>
            <a:r>
              <a:rPr lang="ko-KR" altLang="en-US" sz="2100" dirty="0"/>
              <a:t>나 </a:t>
            </a:r>
            <a:r>
              <a:rPr lang="en-US" altLang="ko-KR" sz="2100" dirty="0" err="1"/>
              <a:t>Sketchup</a:t>
            </a:r>
            <a:r>
              <a:rPr lang="en-US" altLang="ko-KR" sz="2100" dirty="0"/>
              <a:t> </a:t>
            </a:r>
            <a:r>
              <a:rPr lang="ko-KR" altLang="en-US" sz="2100" dirty="0"/>
              <a:t>과 같은 </a:t>
            </a:r>
            <a:r>
              <a:rPr lang="en-US" altLang="ko-KR" sz="2100" dirty="0"/>
              <a:t>3D </a:t>
            </a:r>
            <a:r>
              <a:rPr lang="ko-KR" altLang="en-US" sz="2100" dirty="0" err="1"/>
              <a:t>모델러를</a:t>
            </a:r>
            <a:r>
              <a:rPr lang="ko-KR" altLang="en-US" sz="2100" dirty="0"/>
              <a:t> 사용하여 자신 만의 </a:t>
            </a:r>
            <a:r>
              <a:rPr lang="ko-KR" altLang="en-US" sz="2100" dirty="0" err="1"/>
              <a:t>메쉬를</a:t>
            </a:r>
            <a:r>
              <a:rPr lang="ko-KR" altLang="en-US" sz="2100" dirty="0"/>
              <a:t> 만들 수 </a:t>
            </a:r>
            <a:r>
              <a:rPr lang="ko-KR" altLang="en-US" sz="2100" dirty="0" smtClean="0"/>
              <a:t>있음</a:t>
            </a:r>
            <a:endParaRPr lang="en-US" altLang="ko-KR" sz="2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100" dirty="0"/>
              <a:t>Gazebo</a:t>
            </a:r>
            <a:r>
              <a:rPr lang="ko-KR" altLang="en-US" sz="2100" dirty="0"/>
              <a:t>에서는 </a:t>
            </a:r>
            <a:r>
              <a:rPr lang="ko-KR" altLang="en-US" sz="2100" dirty="0" err="1"/>
              <a:t>메쉬</a:t>
            </a:r>
            <a:r>
              <a:rPr lang="ko-KR" altLang="en-US" sz="2100" dirty="0"/>
              <a:t> 파일을 </a:t>
            </a:r>
            <a:r>
              <a:rPr lang="en-US" altLang="ko-KR" sz="2100" dirty="0"/>
              <a:t>STL, </a:t>
            </a:r>
            <a:r>
              <a:rPr lang="en-US" altLang="ko-KR" sz="2100" dirty="0" err="1" smtClean="0"/>
              <a:t>Collada</a:t>
            </a:r>
            <a:r>
              <a:rPr lang="en-US" altLang="ko-KR" sz="2100" dirty="0" smtClean="0"/>
              <a:t>(.</a:t>
            </a:r>
            <a:r>
              <a:rPr lang="en-US" altLang="ko-KR" sz="2100" dirty="0" err="1" smtClean="0"/>
              <a:t>dea</a:t>
            </a:r>
            <a:r>
              <a:rPr lang="en-US" altLang="ko-KR" sz="2100" dirty="0" smtClean="0"/>
              <a:t>) </a:t>
            </a:r>
            <a:r>
              <a:rPr lang="ko-KR" altLang="en-US" sz="2100" dirty="0"/>
              <a:t>또는 </a:t>
            </a:r>
            <a:r>
              <a:rPr lang="en-US" altLang="ko-KR" sz="2100" dirty="0"/>
              <a:t>OBJ </a:t>
            </a:r>
            <a:r>
              <a:rPr lang="ko-KR" altLang="en-US" sz="2100" dirty="0"/>
              <a:t>형식으로 </a:t>
            </a:r>
            <a:r>
              <a:rPr lang="ko-KR" altLang="en-US" sz="2100" dirty="0" smtClean="0"/>
              <a:t>지정해야 하며 </a:t>
            </a:r>
            <a:r>
              <a:rPr lang="en-US" altLang="ko-KR" sz="2100" dirty="0" err="1"/>
              <a:t>Collada</a:t>
            </a:r>
            <a:r>
              <a:rPr lang="en-US" altLang="ko-KR" sz="2100" dirty="0"/>
              <a:t> </a:t>
            </a:r>
            <a:r>
              <a:rPr lang="ko-KR" altLang="en-US" sz="2100" dirty="0"/>
              <a:t>및 </a:t>
            </a:r>
            <a:r>
              <a:rPr lang="en-US" altLang="ko-KR" sz="2100" dirty="0"/>
              <a:t>OBJ</a:t>
            </a:r>
            <a:r>
              <a:rPr lang="ko-KR" altLang="en-US" sz="2100" dirty="0"/>
              <a:t>가 기본 </a:t>
            </a:r>
            <a:r>
              <a:rPr lang="ko-KR" altLang="en-US" sz="2100" dirty="0" smtClean="0"/>
              <a:t>형식</a:t>
            </a:r>
            <a:endParaRPr lang="en-US" altLang="ko-KR" sz="21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100" dirty="0" smtClean="0"/>
              <a:t>이번 시간에는 제공된 파일을 다운받아 사용</a:t>
            </a:r>
            <a:endParaRPr lang="en-US" altLang="ko-KR" sz="2100" dirty="0"/>
          </a:p>
        </p:txBody>
      </p:sp>
      <p:pic>
        <p:nvPicPr>
          <p:cNvPr id="20484" name="Picture 4" descr="https://bitbucket.org/osrf/gazebo_tutorials/raw/default/guided_i/files/velodyne_complete_vis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78" y="2369708"/>
            <a:ext cx="762000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5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What is gazebo?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08358"/>
            <a:ext cx="10515600" cy="1923467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오픈소스 운영체제인 ‘</a:t>
            </a:r>
            <a:r>
              <a:rPr lang="en-US" altLang="ko-KR" sz="2200" dirty="0"/>
              <a:t>ROS’</a:t>
            </a:r>
            <a:r>
              <a:rPr lang="ko-KR" altLang="en-US" sz="2200" dirty="0"/>
              <a:t>와 함께 개발자들이 많이 활용하는 오픈소스 </a:t>
            </a:r>
            <a:r>
              <a:rPr lang="en-US" altLang="ko-KR" sz="2200" dirty="0"/>
              <a:t>3D</a:t>
            </a:r>
            <a:r>
              <a:rPr lang="ko-KR" altLang="en-US" sz="2200" dirty="0"/>
              <a:t>시뮬레이터</a:t>
            </a:r>
            <a:endParaRPr lang="en-US" altLang="ko-KR" sz="2200" dirty="0"/>
          </a:p>
          <a:p>
            <a:r>
              <a:rPr lang="ko-KR" altLang="en-US" sz="2200" dirty="0"/>
              <a:t>물리엔진을 통한 동역학 시뮬레이션</a:t>
            </a:r>
            <a:r>
              <a:rPr lang="en-US" altLang="ko-KR" sz="2200" dirty="0"/>
              <a:t> </a:t>
            </a:r>
            <a:r>
              <a:rPr lang="ko-KR" altLang="en-US" sz="2200" dirty="0"/>
              <a:t>및 노이즈가 있는 다양한 센서 데이터 생성 </a:t>
            </a:r>
            <a:r>
              <a:rPr lang="ko-KR" altLang="en-US" sz="2200" dirty="0" smtClean="0"/>
              <a:t>가능</a:t>
            </a:r>
            <a:endParaRPr lang="en-US" altLang="ko-KR" sz="2200" dirty="0" smtClean="0"/>
          </a:p>
          <a:p>
            <a:r>
              <a:rPr lang="en-US" altLang="ko-KR" sz="2200" dirty="0" err="1" smtClean="0"/>
              <a:t>Rviz</a:t>
            </a:r>
            <a:r>
              <a:rPr lang="ko-KR" altLang="en-US" sz="2200" dirty="0" smtClean="0"/>
              <a:t>와 차이점은</a:t>
            </a:r>
            <a:r>
              <a:rPr lang="en-US" altLang="ko-KR" sz="2200" dirty="0"/>
              <a:t>?  -&gt;   </a:t>
            </a:r>
            <a:r>
              <a:rPr lang="en-US" altLang="ko-KR" sz="2200" dirty="0" err="1"/>
              <a:t>Rviz</a:t>
            </a:r>
            <a:r>
              <a:rPr lang="en-US" altLang="ko-KR" sz="2200" dirty="0"/>
              <a:t> : </a:t>
            </a:r>
            <a:r>
              <a:rPr lang="ko-KR" altLang="en-US" sz="2200" dirty="0"/>
              <a:t>시각화 </a:t>
            </a:r>
            <a:r>
              <a:rPr lang="ko-KR" altLang="en-US" sz="2200" dirty="0" smtClean="0"/>
              <a:t>툴  </a:t>
            </a:r>
            <a:r>
              <a:rPr lang="en-US" altLang="ko-KR" sz="2200" dirty="0" smtClean="0"/>
              <a:t>VS  </a:t>
            </a:r>
            <a:r>
              <a:rPr lang="en-US" altLang="ko-KR" sz="2200" dirty="0"/>
              <a:t>Gazebo : 3D </a:t>
            </a:r>
            <a:r>
              <a:rPr lang="ko-KR" altLang="en-US" sz="2200" dirty="0"/>
              <a:t>시뮬레이터</a:t>
            </a:r>
          </a:p>
          <a:p>
            <a:endParaRPr lang="en-US" altLang="ko-KR" sz="2200" dirty="0" smtClean="0"/>
          </a:p>
          <a:p>
            <a:endParaRPr lang="ko-KR" altLang="en-US" sz="2200" dirty="0"/>
          </a:p>
        </p:txBody>
      </p:sp>
      <p:pic>
        <p:nvPicPr>
          <p:cNvPr id="6" name="온라인 미디어 5">
            <a:hlinkClick r:id="" action="ppaction://media"/>
            <a:extLst>
              <a:ext uri="{FF2B5EF4-FFF2-40B4-BE49-F238E27FC236}">
                <a16:creationId xmlns:a16="http://schemas.microsoft.com/office/drawing/2014/main" xmlns="" id="{FA2B030D-6907-49CD-B2D5-D9B8C28773A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92245" y="3429000"/>
            <a:ext cx="6007509" cy="33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398522-68EA-481C-9F72-9743FFBD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센서에 </a:t>
            </a:r>
            <a:r>
              <a:rPr lang="ko-KR" altLang="en-US" dirty="0" err="1" smtClean="0"/>
              <a:t>노이즈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1325563"/>
            <a:ext cx="11174384" cy="242265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000" dirty="0" smtClean="0"/>
              <a:t>각</a:t>
            </a:r>
            <a:r>
              <a:rPr lang="en-US" altLang="ko-KR" sz="2000" dirty="0" err="1" smtClean="0"/>
              <a:t>Raser</a:t>
            </a:r>
            <a:r>
              <a:rPr lang="en-US" altLang="ko-KR" sz="2000" dirty="0" smtClean="0"/>
              <a:t>, Camera, IMU </a:t>
            </a:r>
            <a:r>
              <a:rPr lang="ko-KR" altLang="en-US" sz="2000" dirty="0" smtClean="0"/>
              <a:t>각 유형별 센서 </a:t>
            </a:r>
            <a:r>
              <a:rPr lang="ko-KR" altLang="en-US" sz="2000" dirty="0" err="1" smtClean="0"/>
              <a:t>노이즈</a:t>
            </a:r>
            <a:r>
              <a:rPr lang="ko-KR" altLang="en-US" sz="2000" dirty="0" smtClean="0"/>
              <a:t> 추가 가능</a:t>
            </a:r>
            <a:endParaRPr lang="en-US" altLang="ko-KR" sz="1800" dirty="0">
              <a:solidFill>
                <a:prstClr val="black"/>
              </a:solidFill>
            </a:endParaRPr>
          </a:p>
          <a:p>
            <a:pPr lvl="1"/>
            <a:r>
              <a:rPr lang="en-US" altLang="ko-KR" sz="1800" dirty="0">
                <a:solidFill>
                  <a:prstClr val="black"/>
                </a:solidFill>
              </a:rPr>
              <a:t>http://gazebosim.org/tutorials?tut=sensor_noise&amp;cat=sensors</a:t>
            </a:r>
            <a:endParaRPr lang="en-US" altLang="ko-KR" sz="1800" dirty="0" smtClean="0"/>
          </a:p>
          <a:p>
            <a:pPr marL="514350" indent="-514350">
              <a:buAutoNum type="arabicPeriod"/>
            </a:pPr>
            <a:r>
              <a:rPr lang="ko-KR" altLang="en-US" sz="2000" dirty="0" smtClean="0"/>
              <a:t>센서 출력 살펴보기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Insert</a:t>
            </a:r>
            <a:r>
              <a:rPr lang="ko-KR" altLang="en-US" sz="1800" dirty="0" smtClean="0"/>
              <a:t>에서 </a:t>
            </a:r>
            <a:r>
              <a:rPr lang="en-US" altLang="ko-KR" sz="1800" dirty="0" err="1" smtClean="0"/>
              <a:t>Velodyne</a:t>
            </a:r>
            <a:r>
              <a:rPr lang="en-US" altLang="ko-KR" sz="1800" dirty="0" smtClean="0"/>
              <a:t> HDL-32</a:t>
            </a:r>
            <a:r>
              <a:rPr lang="ko-KR" altLang="en-US" sz="1800" dirty="0" smtClean="0"/>
              <a:t>삽입 </a:t>
            </a:r>
            <a:r>
              <a:rPr lang="en-US" altLang="ko-KR" sz="1800" dirty="0" smtClean="0"/>
              <a:t>&amp; </a:t>
            </a:r>
            <a:r>
              <a:rPr lang="ko-KR" altLang="en-US" sz="1800" dirty="0" smtClean="0"/>
              <a:t>상자 배치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Ctrl-t</a:t>
            </a:r>
            <a:r>
              <a:rPr lang="ko-KR" altLang="en-US" sz="1800" dirty="0" smtClean="0"/>
              <a:t>로 </a:t>
            </a:r>
            <a:r>
              <a:rPr lang="en-US" altLang="ko-KR" sz="1800" dirty="0" smtClean="0"/>
              <a:t>Topic Selector </a:t>
            </a:r>
            <a:r>
              <a:rPr lang="ko-KR" altLang="en-US" sz="1800" dirty="0" smtClean="0"/>
              <a:t>열기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/</a:t>
            </a:r>
            <a:r>
              <a:rPr lang="en-US" altLang="ko-KR" sz="1800" dirty="0" smtClean="0"/>
              <a:t>gazebo/default/velodyne_hdl-32/top/sensor/scan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r="3468"/>
          <a:stretch/>
        </p:blipFill>
        <p:spPr>
          <a:xfrm>
            <a:off x="502508" y="3438568"/>
            <a:ext cx="5502876" cy="3270422"/>
          </a:xfrm>
          <a:prstGeom prst="rect">
            <a:avLst/>
          </a:prstGeom>
        </p:spPr>
      </p:pic>
      <p:pic>
        <p:nvPicPr>
          <p:cNvPr id="28676" name="Picture 4" descr="https://bitbucket.org/osrf/gazebo_tutorials/raw/default/guided_i/files/velodyne_vis_no_noi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423" y="3438568"/>
            <a:ext cx="5370246" cy="327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57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2021" y="33568"/>
            <a:ext cx="8682682" cy="6824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 smtClean="0">
                <a:solidFill>
                  <a:prstClr val="black"/>
                </a:solidFill>
              </a:rPr>
              <a:t>3. </a:t>
            </a:r>
            <a:r>
              <a:rPr lang="ko-KR" altLang="en-US" sz="2800" dirty="0" err="1" smtClean="0">
                <a:solidFill>
                  <a:prstClr val="black"/>
                </a:solidFill>
              </a:rPr>
              <a:t>가우시안</a:t>
            </a:r>
            <a:r>
              <a:rPr lang="ko-KR" altLang="en-US" sz="2800" dirty="0" smtClean="0">
                <a:solidFill>
                  <a:prstClr val="black"/>
                </a:solidFill>
              </a:rPr>
              <a:t> </a:t>
            </a:r>
            <a:r>
              <a:rPr lang="ko-KR" altLang="en-US" sz="2800" dirty="0" err="1">
                <a:solidFill>
                  <a:prstClr val="black"/>
                </a:solidFill>
              </a:rPr>
              <a:t>노이즈</a:t>
            </a:r>
            <a:r>
              <a:rPr lang="ko-KR" altLang="en-US" sz="2800" dirty="0">
                <a:solidFill>
                  <a:prstClr val="black"/>
                </a:solidFill>
              </a:rPr>
              <a:t> 추가</a:t>
            </a:r>
            <a:endParaRPr lang="en-US" altLang="ko-KR" sz="28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Gaussian Noise : </a:t>
            </a:r>
            <a:r>
              <a:rPr lang="ko-KR" altLang="en-US" sz="2400" dirty="0">
                <a:solidFill>
                  <a:prstClr val="black"/>
                </a:solidFill>
              </a:rPr>
              <a:t>정규분포를 띄는 잡음 </a:t>
            </a:r>
            <a:r>
              <a:rPr lang="ko-KR" altLang="en-US" sz="2400" dirty="0" smtClean="0">
                <a:solidFill>
                  <a:prstClr val="black"/>
                </a:solidFill>
              </a:rPr>
              <a:t>형태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prstClr val="black"/>
                </a:solidFill>
              </a:rPr>
              <a:t>SDF </a:t>
            </a:r>
            <a:r>
              <a:rPr lang="ko-KR" altLang="en-US" sz="2400" dirty="0" smtClean="0">
                <a:solidFill>
                  <a:prstClr val="black"/>
                </a:solidFill>
              </a:rPr>
              <a:t>파일의 </a:t>
            </a:r>
            <a:r>
              <a:rPr lang="en-US" altLang="ko-KR" sz="2400" dirty="0">
                <a:solidFill>
                  <a:prstClr val="black"/>
                </a:solidFill>
              </a:rPr>
              <a:t>&lt;noise&gt;</a:t>
            </a:r>
            <a:r>
              <a:rPr lang="ko-KR" altLang="en-US" sz="2400" dirty="0" smtClean="0">
                <a:solidFill>
                  <a:prstClr val="black"/>
                </a:solidFill>
              </a:rPr>
              <a:t>태그 추가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400" dirty="0" err="1" smtClean="0">
                <a:solidFill>
                  <a:prstClr val="black"/>
                </a:solidFill>
              </a:rPr>
              <a:t>gedit</a:t>
            </a:r>
            <a:r>
              <a:rPr lang="en-US" altLang="ko-KR" sz="2400" dirty="0" smtClean="0">
                <a:solidFill>
                  <a:prstClr val="black"/>
                </a:solidFill>
              </a:rPr>
              <a:t> </a:t>
            </a:r>
            <a:r>
              <a:rPr lang="en-US" altLang="ko-KR" sz="2400" dirty="0">
                <a:solidFill>
                  <a:prstClr val="black"/>
                </a:solidFill>
              </a:rPr>
              <a:t>~/.</a:t>
            </a:r>
            <a:r>
              <a:rPr lang="en-US" altLang="ko-KR" sz="2400" dirty="0" smtClean="0">
                <a:solidFill>
                  <a:prstClr val="black"/>
                </a:solidFill>
              </a:rPr>
              <a:t>gazebo/models/velodyne_hdl32/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model.sdf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 smtClean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 smtClean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 smtClean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 smtClean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 smtClean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 smtClean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prstClr val="black"/>
                </a:solidFill>
              </a:rPr>
              <a:t>레이저 스캔 다시 확인 </a:t>
            </a:r>
            <a:r>
              <a:rPr lang="en-US" altLang="ko-KR" sz="2400" dirty="0" smtClean="0">
                <a:solidFill>
                  <a:prstClr val="black"/>
                </a:solidFill>
              </a:rPr>
              <a:t>&amp; 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stddev</a:t>
            </a:r>
            <a:r>
              <a:rPr lang="ko-KR" altLang="en-US" sz="2400" dirty="0" smtClean="0">
                <a:solidFill>
                  <a:prstClr val="black"/>
                </a:solidFill>
              </a:rPr>
              <a:t> 값 조정해보기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pic>
        <p:nvPicPr>
          <p:cNvPr id="29700" name="Picture 4" descr="https://bitbucket.org/osrf/gazebo_tutorials/raw/default/guided_i/files/velodyne_nois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91" y="2162596"/>
            <a:ext cx="5042501" cy="376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10745" y="2162596"/>
            <a:ext cx="5189838" cy="36933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/>
              <a:t>sensor type="ray" name="sensor"&gt;</a:t>
            </a:r>
          </a:p>
          <a:p>
            <a:r>
              <a:rPr lang="en-US" altLang="ko-KR" dirty="0"/>
              <a:t>  &lt;pose&gt;0 0 -0.004645 1.5707 0 0&lt;/pose&gt;</a:t>
            </a:r>
          </a:p>
          <a:p>
            <a:r>
              <a:rPr lang="en-US" altLang="ko-KR" dirty="0"/>
              <a:t>  &lt;visualize&gt;true&lt;/visualize&gt;</a:t>
            </a:r>
          </a:p>
          <a:p>
            <a:r>
              <a:rPr lang="en-US" altLang="ko-KR" dirty="0"/>
              <a:t>  &lt;ray&gt;</a:t>
            </a:r>
          </a:p>
          <a:p>
            <a:r>
              <a:rPr lang="en-US" altLang="ko-KR" dirty="0"/>
              <a:t>    &lt;noise&gt;</a:t>
            </a:r>
          </a:p>
          <a:p>
            <a:r>
              <a:rPr lang="en-US" altLang="ko-KR" dirty="0"/>
              <a:t>      &lt;!-- Use </a:t>
            </a:r>
            <a:r>
              <a:rPr lang="en-US" altLang="ko-KR" dirty="0" err="1"/>
              <a:t>gaussian</a:t>
            </a:r>
            <a:r>
              <a:rPr lang="en-US" altLang="ko-KR" dirty="0"/>
              <a:t> noise --&gt;</a:t>
            </a:r>
          </a:p>
          <a:p>
            <a:r>
              <a:rPr lang="en-US" altLang="ko-KR" dirty="0"/>
              <a:t>      &lt;type&gt;</a:t>
            </a:r>
            <a:r>
              <a:rPr lang="en-US" altLang="ko-KR" dirty="0" err="1"/>
              <a:t>gaussian</a:t>
            </a:r>
            <a:r>
              <a:rPr lang="en-US" altLang="ko-KR" dirty="0"/>
              <a:t>&lt;/type&gt;</a:t>
            </a:r>
          </a:p>
          <a:p>
            <a:r>
              <a:rPr lang="en-US" altLang="ko-KR" dirty="0"/>
              <a:t>      &lt;mean&gt;0.0&lt;/mean&gt;</a:t>
            </a:r>
          </a:p>
          <a:p>
            <a:r>
              <a:rPr lang="en-US" altLang="ko-KR" dirty="0"/>
              <a:t>      &lt;</a:t>
            </a:r>
            <a:r>
              <a:rPr lang="en-US" altLang="ko-KR" dirty="0" err="1"/>
              <a:t>stddev</a:t>
            </a:r>
            <a:r>
              <a:rPr lang="en-US" altLang="ko-KR" dirty="0"/>
              <a:t>&gt;0.1&lt;/</a:t>
            </a:r>
            <a:r>
              <a:rPr lang="en-US" altLang="ko-KR" dirty="0" err="1"/>
              <a:t>stddev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&lt;/noise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398522-68EA-481C-9F72-9743FFBD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플러그인 제어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1451551"/>
            <a:ext cx="11092830" cy="5406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플러그인 개요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플러그인은</a:t>
            </a:r>
            <a:r>
              <a:rPr lang="ko-KR" altLang="en-US" dirty="0" smtClean="0"/>
              <a:t> 실시간으로 </a:t>
            </a:r>
            <a:r>
              <a:rPr lang="en-US" altLang="ko-KR" dirty="0" smtClean="0"/>
              <a:t>Gazebo</a:t>
            </a:r>
            <a:r>
              <a:rPr lang="ko-KR" altLang="en-US" dirty="0" smtClean="0"/>
              <a:t>에 의해 실행되는 </a:t>
            </a:r>
            <a:r>
              <a:rPr lang="en-US" altLang="ko-KR" dirty="0" smtClean="0"/>
              <a:t>C </a:t>
            </a:r>
            <a:r>
              <a:rPr lang="en-US" altLang="ko-KR" dirty="0"/>
              <a:t>++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플러그인은</a:t>
            </a:r>
            <a:r>
              <a:rPr lang="ko-KR" altLang="en-US" dirty="0" smtClean="0"/>
              <a:t> </a:t>
            </a:r>
            <a:r>
              <a:rPr lang="en-US" altLang="ko-KR" dirty="0"/>
              <a:t>Gazebo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에 </a:t>
            </a:r>
            <a:r>
              <a:rPr lang="ko-KR" altLang="en-US" dirty="0" smtClean="0"/>
              <a:t>액세스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API</a:t>
            </a:r>
            <a:r>
              <a:rPr lang="ko-KR" altLang="en-US" dirty="0"/>
              <a:t>를 사용하면 객체 이동</a:t>
            </a:r>
            <a:r>
              <a:rPr lang="en-US" altLang="ko-KR" dirty="0"/>
              <a:t>, </a:t>
            </a:r>
            <a:r>
              <a:rPr lang="ko-KR" altLang="en-US" dirty="0"/>
              <a:t>객체 추가 </a:t>
            </a:r>
            <a:r>
              <a:rPr lang="en-US" altLang="ko-KR" dirty="0"/>
              <a:t>/ </a:t>
            </a:r>
            <a:r>
              <a:rPr lang="ko-KR" altLang="en-US" dirty="0"/>
              <a:t>제거</a:t>
            </a:r>
            <a:r>
              <a:rPr lang="en-US" altLang="ko-KR" dirty="0"/>
              <a:t>, </a:t>
            </a:r>
            <a:r>
              <a:rPr lang="ko-KR" altLang="en-US" dirty="0"/>
              <a:t>센서 데이터 액세스 등의 다양한 작업을 </a:t>
            </a:r>
            <a:r>
              <a:rPr lang="ko-KR" altLang="en-US" dirty="0" err="1"/>
              <a:t>플러그인에서</a:t>
            </a:r>
            <a:r>
              <a:rPr lang="ko-KR" altLang="en-US" dirty="0"/>
              <a:t>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World, Model, Sensor, System, Visual, GUI</a:t>
            </a:r>
            <a:r>
              <a:rPr lang="ko-KR" altLang="en-US" dirty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가지 플러그인 존재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Gazebo </a:t>
            </a:r>
            <a:r>
              <a:rPr lang="ko-KR" altLang="en-US" dirty="0"/>
              <a:t>헤더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smtClean="0"/>
              <a:t>libgazebo7-dev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작업공간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en-US" altLang="ko-KR" dirty="0" err="1"/>
              <a:t>mkdir</a:t>
            </a:r>
            <a:r>
              <a:rPr lang="en-US" altLang="ko-KR" dirty="0"/>
              <a:t> ~/</a:t>
            </a:r>
            <a:r>
              <a:rPr lang="en-US" altLang="ko-KR" dirty="0" err="1"/>
              <a:t>velodyne_plugin</a:t>
            </a:r>
            <a:endParaRPr lang="en-US" altLang="ko-KR" dirty="0"/>
          </a:p>
          <a:p>
            <a:pPr lvl="1"/>
            <a:r>
              <a:rPr lang="en-US" altLang="ko-KR" dirty="0"/>
              <a:t>cd ~/</a:t>
            </a:r>
            <a:r>
              <a:rPr lang="en-US" altLang="ko-KR" dirty="0" err="1"/>
              <a:t>velodyne_plugin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6096000" y="4718907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 err="1"/>
              <a:t>가제보버전</a:t>
            </a:r>
            <a:r>
              <a:rPr lang="ko-KR" altLang="en-US" dirty="0"/>
              <a:t> 별로 </a:t>
            </a:r>
            <a:r>
              <a:rPr lang="en-US" altLang="ko-KR" dirty="0"/>
              <a:t>libgazebo8,7,6 </a:t>
            </a:r>
            <a:r>
              <a:rPr lang="ko-KR" altLang="en-US" dirty="0"/>
              <a:t>맞게 설치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389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0"/>
            <a:ext cx="11174384" cy="889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/>
              <a:t>플러그인 소스 파일 </a:t>
            </a:r>
            <a:r>
              <a:rPr lang="ko-KR" altLang="en-US" dirty="0" smtClean="0"/>
              <a:t>만들기</a:t>
            </a:r>
            <a:endParaRPr lang="en-US" altLang="ko-KR" dirty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velodyne_plugin.cc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158313" y="1065736"/>
            <a:ext cx="7743568" cy="58169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#</a:t>
            </a:r>
            <a:r>
              <a:rPr lang="en-US" altLang="ko-KR" sz="1200" dirty="0" err="1"/>
              <a:t>ifndef</a:t>
            </a:r>
            <a:r>
              <a:rPr lang="en-US" altLang="ko-KR" sz="1200" dirty="0"/>
              <a:t> _VELODYNE_PLUGIN_HH_</a:t>
            </a:r>
          </a:p>
          <a:p>
            <a:r>
              <a:rPr lang="en-US" altLang="ko-KR" sz="1200" dirty="0"/>
              <a:t>#define _VELODYNE_PLUGIN_HH_</a:t>
            </a:r>
          </a:p>
          <a:p>
            <a:endParaRPr lang="en-US" altLang="ko-KR" sz="1200" dirty="0"/>
          </a:p>
          <a:p>
            <a:r>
              <a:rPr lang="en-US" altLang="ko-KR" sz="1200" dirty="0"/>
              <a:t>#include &lt;gazebo/</a:t>
            </a:r>
            <a:r>
              <a:rPr lang="en-US" altLang="ko-KR" sz="1200" dirty="0" err="1"/>
              <a:t>gazebo.hh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#include &lt;gazebo/physics/</a:t>
            </a:r>
            <a:r>
              <a:rPr lang="en-US" altLang="ko-KR" sz="1200" dirty="0" err="1"/>
              <a:t>physics.hh</a:t>
            </a:r>
            <a:r>
              <a:rPr lang="en-US" altLang="ko-KR" sz="1200" dirty="0"/>
              <a:t>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namespace gazebo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/// \brief A plugin to control a </a:t>
            </a:r>
            <a:r>
              <a:rPr lang="en-US" altLang="ko-KR" sz="1200" dirty="0" err="1"/>
              <a:t>Velodyne</a:t>
            </a:r>
            <a:r>
              <a:rPr lang="en-US" altLang="ko-KR" sz="1200" dirty="0"/>
              <a:t> sensor.</a:t>
            </a:r>
          </a:p>
          <a:p>
            <a:r>
              <a:rPr lang="en-US" altLang="ko-KR" sz="1200" dirty="0"/>
              <a:t>  class </a:t>
            </a:r>
            <a:r>
              <a:rPr lang="en-US" altLang="ko-KR" sz="1200" dirty="0" err="1"/>
              <a:t>VelodynePlugin</a:t>
            </a:r>
            <a:r>
              <a:rPr lang="en-US" altLang="ko-KR" sz="1200" dirty="0"/>
              <a:t> : public </a:t>
            </a:r>
            <a:r>
              <a:rPr lang="en-US" altLang="ko-KR" sz="1200" dirty="0" err="1"/>
              <a:t>ModelPlugin</a:t>
            </a:r>
            <a:endParaRPr lang="en-US" altLang="ko-KR" sz="1200" dirty="0"/>
          </a:p>
          <a:p>
            <a:r>
              <a:rPr lang="en-US" altLang="ko-KR" sz="1200" dirty="0"/>
              <a:t>  {</a:t>
            </a:r>
          </a:p>
          <a:p>
            <a:r>
              <a:rPr lang="en-US" altLang="ko-KR" sz="1200" dirty="0"/>
              <a:t>    /// \brief Constructor</a:t>
            </a:r>
          </a:p>
          <a:p>
            <a:r>
              <a:rPr lang="en-US" altLang="ko-KR" sz="1200" dirty="0"/>
              <a:t>    public: </a:t>
            </a:r>
            <a:r>
              <a:rPr lang="en-US" altLang="ko-KR" sz="1200" dirty="0" err="1"/>
              <a:t>VelodynePlugin</a:t>
            </a:r>
            <a:r>
              <a:rPr lang="en-US" altLang="ko-KR" sz="1200" dirty="0"/>
              <a:t>() {}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/// \brief The load function is called by Gazebo when the plugin is</a:t>
            </a:r>
          </a:p>
          <a:p>
            <a:r>
              <a:rPr lang="en-US" altLang="ko-KR" sz="1200" dirty="0"/>
              <a:t>    /// inserted into simulation</a:t>
            </a:r>
          </a:p>
          <a:p>
            <a:r>
              <a:rPr lang="en-US" altLang="ko-KR" sz="1200" dirty="0"/>
              <a:t>    /// \</a:t>
            </a:r>
            <a:r>
              <a:rPr lang="en-US" altLang="ko-KR" sz="1200" dirty="0" err="1"/>
              <a:t>param</a:t>
            </a:r>
            <a:r>
              <a:rPr lang="en-US" altLang="ko-KR" sz="1200" dirty="0"/>
              <a:t>[in] _model A pointer to the model that this plugin is</a:t>
            </a:r>
          </a:p>
          <a:p>
            <a:r>
              <a:rPr lang="en-US" altLang="ko-KR" sz="1200" dirty="0"/>
              <a:t>    /// attached to.</a:t>
            </a:r>
          </a:p>
          <a:p>
            <a:r>
              <a:rPr lang="en-US" altLang="ko-KR" sz="1200" dirty="0"/>
              <a:t>    /// \</a:t>
            </a:r>
            <a:r>
              <a:rPr lang="en-US" altLang="ko-KR" sz="1200" dirty="0" err="1"/>
              <a:t>param</a:t>
            </a:r>
            <a:r>
              <a:rPr lang="en-US" altLang="ko-KR" sz="1200" dirty="0"/>
              <a:t>[in] _</a:t>
            </a:r>
            <a:r>
              <a:rPr lang="en-US" altLang="ko-KR" sz="1200" dirty="0" err="1"/>
              <a:t>sdf</a:t>
            </a:r>
            <a:r>
              <a:rPr lang="en-US" altLang="ko-KR" sz="1200" dirty="0"/>
              <a:t> A pointer to the plugin's SDF element.</a:t>
            </a:r>
          </a:p>
          <a:p>
            <a:r>
              <a:rPr lang="en-US" altLang="ko-KR" sz="1200" dirty="0"/>
              <a:t>    public: virtual void Load(physics::</a:t>
            </a:r>
            <a:r>
              <a:rPr lang="en-US" altLang="ko-KR" sz="1200" dirty="0" err="1"/>
              <a:t>ModelPtr</a:t>
            </a:r>
            <a:r>
              <a:rPr lang="en-US" altLang="ko-KR" sz="1200" dirty="0"/>
              <a:t> _model, </a:t>
            </a:r>
            <a:r>
              <a:rPr lang="en-US" altLang="ko-KR" sz="1200" dirty="0" err="1"/>
              <a:t>sdf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ElementPtr</a:t>
            </a:r>
            <a:r>
              <a:rPr lang="en-US" altLang="ko-KR" sz="1200" dirty="0"/>
              <a:t> _</a:t>
            </a:r>
            <a:r>
              <a:rPr lang="en-US" altLang="ko-KR" sz="1200" dirty="0" err="1"/>
              <a:t>sdf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{</a:t>
            </a:r>
          </a:p>
          <a:p>
            <a:r>
              <a:rPr lang="en-US" altLang="ko-KR" sz="1200" dirty="0"/>
              <a:t>      // Just output a message for now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cerr</a:t>
            </a:r>
            <a:r>
              <a:rPr lang="en-US" altLang="ko-KR" sz="1200" dirty="0"/>
              <a:t> &lt;&lt; "\</a:t>
            </a:r>
            <a:r>
              <a:rPr lang="en-US" altLang="ko-KR" sz="1200" dirty="0" err="1"/>
              <a:t>nThe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velodyne</a:t>
            </a:r>
            <a:r>
              <a:rPr lang="en-US" altLang="ko-KR" sz="1200" dirty="0"/>
              <a:t> plugin is attach to model[" &lt;&lt;</a:t>
            </a:r>
          </a:p>
          <a:p>
            <a:r>
              <a:rPr lang="en-US" altLang="ko-KR" sz="1200" dirty="0"/>
              <a:t>        _model-&gt;</a:t>
            </a:r>
            <a:r>
              <a:rPr lang="en-US" altLang="ko-KR" sz="1200" dirty="0" err="1"/>
              <a:t>GetName</a:t>
            </a:r>
            <a:r>
              <a:rPr lang="en-US" altLang="ko-KR" sz="1200" dirty="0"/>
              <a:t>() &lt;&lt; "]\n";</a:t>
            </a:r>
          </a:p>
          <a:p>
            <a:r>
              <a:rPr lang="en-US" altLang="ko-KR" sz="1200" dirty="0"/>
              <a:t>    }</a:t>
            </a:r>
          </a:p>
          <a:p>
            <a:r>
              <a:rPr lang="en-US" altLang="ko-KR" sz="1200" dirty="0"/>
              <a:t>  };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Tell Gazebo about this plugin, so that Gazebo can call Load on this plugin.</a:t>
            </a:r>
          </a:p>
          <a:p>
            <a:r>
              <a:rPr lang="en-US" altLang="ko-KR" sz="1200" dirty="0"/>
              <a:t>  GZ_REGISTER_MODEL_PLUGIN(</a:t>
            </a:r>
            <a:r>
              <a:rPr lang="en-US" altLang="ko-KR" sz="1200" dirty="0" err="1"/>
              <a:t>VelodynePlugin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#</a:t>
            </a:r>
            <a:r>
              <a:rPr lang="en-US" altLang="ko-KR" sz="1200" dirty="0" err="1"/>
              <a:t>endif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867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-1"/>
            <a:ext cx="11174384" cy="939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5.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 err="1"/>
              <a:t>빌드</a:t>
            </a:r>
            <a:r>
              <a:rPr lang="ko-KR" altLang="en-US" dirty="0"/>
              <a:t> 스크립트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CMakeLists.txt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85319" y="1045337"/>
            <a:ext cx="7801232" cy="3139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cmake_minimum_required</a:t>
            </a:r>
            <a:r>
              <a:rPr lang="en-US" altLang="ko-KR" dirty="0"/>
              <a:t>(VERSION 2.8 FATAL_ERROR)</a:t>
            </a:r>
          </a:p>
          <a:p>
            <a:endParaRPr lang="en-US" altLang="ko-KR" dirty="0"/>
          </a:p>
          <a:p>
            <a:r>
              <a:rPr lang="en-US" altLang="ko-KR" dirty="0"/>
              <a:t># Find Gazebo</a:t>
            </a:r>
          </a:p>
          <a:p>
            <a:r>
              <a:rPr lang="en-US" altLang="ko-KR" dirty="0" err="1"/>
              <a:t>find_package</a:t>
            </a:r>
            <a:r>
              <a:rPr lang="en-US" altLang="ko-KR" dirty="0"/>
              <a:t>(gazebo REQUIRED)</a:t>
            </a:r>
          </a:p>
          <a:p>
            <a:r>
              <a:rPr lang="en-US" altLang="ko-KR" dirty="0" err="1"/>
              <a:t>include_directories</a:t>
            </a:r>
            <a:r>
              <a:rPr lang="en-US" altLang="ko-KR" dirty="0"/>
              <a:t>(${GAZEBO_INCLUDE_DIRS})</a:t>
            </a:r>
          </a:p>
          <a:p>
            <a:r>
              <a:rPr lang="en-US" altLang="ko-KR" dirty="0" err="1"/>
              <a:t>link_directories</a:t>
            </a:r>
            <a:r>
              <a:rPr lang="en-US" altLang="ko-KR" dirty="0"/>
              <a:t>(${GAZEBO_LIBRARY_DIRS})</a:t>
            </a:r>
          </a:p>
          <a:p>
            <a:r>
              <a:rPr lang="en-US" altLang="ko-KR" dirty="0"/>
              <a:t>set(CMAKE_CXX_FLAGS "${CMAKE_CXX_FLAGS} ${GAZEBO_CXX_FLAGS}")</a:t>
            </a:r>
          </a:p>
          <a:p>
            <a:endParaRPr lang="en-US" altLang="ko-KR" dirty="0"/>
          </a:p>
          <a:p>
            <a:r>
              <a:rPr lang="en-US" altLang="ko-KR" dirty="0"/>
              <a:t># Build our plugin</a:t>
            </a:r>
          </a:p>
          <a:p>
            <a:r>
              <a:rPr lang="en-US" altLang="ko-KR" dirty="0" err="1"/>
              <a:t>add_library</a:t>
            </a:r>
            <a:r>
              <a:rPr lang="en-US" altLang="ko-KR" dirty="0"/>
              <a:t>(</a:t>
            </a:r>
            <a:r>
              <a:rPr lang="en-US" altLang="ko-KR" dirty="0" err="1"/>
              <a:t>velodyne_plugin</a:t>
            </a:r>
            <a:r>
              <a:rPr lang="en-US" altLang="ko-KR" dirty="0"/>
              <a:t> SHARED velodyne_plugin.cc)</a:t>
            </a:r>
          </a:p>
          <a:p>
            <a:r>
              <a:rPr lang="en-US" altLang="ko-KR" dirty="0" err="1"/>
              <a:t>target_link_libraries</a:t>
            </a:r>
            <a:r>
              <a:rPr lang="en-US" altLang="ko-KR" dirty="0"/>
              <a:t>(</a:t>
            </a:r>
            <a:r>
              <a:rPr lang="en-US" altLang="ko-KR" dirty="0" err="1"/>
              <a:t>velodyne_plugin</a:t>
            </a:r>
            <a:r>
              <a:rPr lang="en-US" altLang="ko-KR" dirty="0"/>
              <a:t> ${</a:t>
            </a:r>
            <a:r>
              <a:rPr lang="en-US" altLang="ko-KR" dirty="0" err="1"/>
              <a:t>GAZEBO_libraries</a:t>
            </a:r>
            <a:r>
              <a:rPr lang="en-US" altLang="ko-KR" dirty="0"/>
              <a:t>})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03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-1"/>
            <a:ext cx="11174384" cy="939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6. </a:t>
            </a:r>
            <a:r>
              <a:rPr lang="en-US" altLang="ko-KR" dirty="0" err="1"/>
              <a:t>Velodyne</a:t>
            </a:r>
            <a:r>
              <a:rPr lang="en-US" altLang="ko-KR" dirty="0"/>
              <a:t> </a:t>
            </a:r>
            <a:r>
              <a:rPr lang="ko-KR" altLang="en-US" dirty="0"/>
              <a:t>센서에 </a:t>
            </a:r>
            <a:r>
              <a:rPr lang="ko-KR" altLang="en-US" dirty="0" smtClean="0"/>
              <a:t>플러그인 연결</a:t>
            </a:r>
            <a:endParaRPr lang="en-US" altLang="ko-KR" dirty="0" smtClean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</a:t>
            </a:r>
            <a:r>
              <a:rPr lang="en-US" altLang="ko-KR" dirty="0" err="1"/>
              <a:t>velodyne.world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610498" y="1170955"/>
            <a:ext cx="8971005" cy="526297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sdf</a:t>
            </a:r>
            <a:r>
              <a:rPr lang="en-US" altLang="ko-KR" sz="1400" dirty="0"/>
              <a:t> version="1.5"&gt;</a:t>
            </a:r>
          </a:p>
          <a:p>
            <a:r>
              <a:rPr lang="en-US" altLang="ko-KR" sz="1400" dirty="0"/>
              <a:t>  &lt;world name="default"&gt;</a:t>
            </a:r>
          </a:p>
          <a:p>
            <a:r>
              <a:rPr lang="en-US" altLang="ko-KR" sz="1400" dirty="0"/>
              <a:t>    &lt;!-- A global light source --&gt;</a:t>
            </a:r>
          </a:p>
          <a:p>
            <a:r>
              <a:rPr lang="en-US" altLang="ko-KR" sz="1400" dirty="0"/>
              <a:t>    &lt;include&gt;</a:t>
            </a:r>
          </a:p>
          <a:p>
            <a:r>
              <a:rPr lang="en-US" altLang="ko-KR" sz="1400" dirty="0"/>
              <a:t>      &lt;</a:t>
            </a:r>
            <a:r>
              <a:rPr lang="en-US" altLang="ko-KR" sz="1400" dirty="0" err="1"/>
              <a:t>uri</a:t>
            </a:r>
            <a:r>
              <a:rPr lang="en-US" altLang="ko-KR" sz="1400" dirty="0"/>
              <a:t>&gt;model://sun&lt;/uri&gt;</a:t>
            </a:r>
          </a:p>
          <a:p>
            <a:r>
              <a:rPr lang="en-US" altLang="ko-KR" sz="1400" dirty="0"/>
              <a:t>    &lt;/include&gt;</a:t>
            </a:r>
          </a:p>
          <a:p>
            <a:r>
              <a:rPr lang="en-US" altLang="ko-KR" sz="1400" dirty="0"/>
              <a:t>    &lt;!-- A ground plane --&gt;</a:t>
            </a:r>
          </a:p>
          <a:p>
            <a:r>
              <a:rPr lang="en-US" altLang="ko-KR" sz="1400" dirty="0"/>
              <a:t>    &lt;include&gt;</a:t>
            </a:r>
          </a:p>
          <a:p>
            <a:r>
              <a:rPr lang="en-US" altLang="ko-KR" sz="1400" dirty="0"/>
              <a:t>      &lt;</a:t>
            </a:r>
            <a:r>
              <a:rPr lang="en-US" altLang="ko-KR" sz="1400" dirty="0" err="1"/>
              <a:t>uri</a:t>
            </a:r>
            <a:r>
              <a:rPr lang="en-US" altLang="ko-KR" sz="1400" dirty="0"/>
              <a:t>&gt;model://ground_plane&lt;/uri&gt;</a:t>
            </a:r>
          </a:p>
          <a:p>
            <a:r>
              <a:rPr lang="en-US" altLang="ko-KR" sz="1400" dirty="0"/>
              <a:t>    &lt;/include&gt;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&lt;!-- A testing model that includes the </a:t>
            </a:r>
            <a:r>
              <a:rPr lang="en-US" altLang="ko-KR" sz="1400" dirty="0" err="1"/>
              <a:t>Velodyne</a:t>
            </a:r>
            <a:r>
              <a:rPr lang="en-US" altLang="ko-KR" sz="1400" dirty="0"/>
              <a:t> sensor model --&gt;</a:t>
            </a:r>
          </a:p>
          <a:p>
            <a:r>
              <a:rPr lang="en-US" altLang="ko-KR" sz="1400" dirty="0"/>
              <a:t>    &lt;model name="</a:t>
            </a:r>
            <a:r>
              <a:rPr lang="en-US" altLang="ko-KR" sz="1400" dirty="0" err="1"/>
              <a:t>my_velodyne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      &lt;include&gt;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uri</a:t>
            </a:r>
            <a:r>
              <a:rPr lang="en-US" altLang="ko-KR" sz="1400" dirty="0"/>
              <a:t>&gt;model://velodyne_hdl32&lt;/uri&gt;</a:t>
            </a:r>
          </a:p>
          <a:p>
            <a:r>
              <a:rPr lang="en-US" altLang="ko-KR" sz="1400" dirty="0"/>
              <a:t>      &lt;/include&gt;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&lt;!-- Attach the plugin to this model --&gt;</a:t>
            </a:r>
          </a:p>
          <a:p>
            <a:r>
              <a:rPr lang="en-US" altLang="ko-KR" sz="1400" dirty="0"/>
              <a:t>      &lt;plugin name="</a:t>
            </a:r>
            <a:r>
              <a:rPr lang="en-US" altLang="ko-KR" sz="1400" dirty="0" err="1"/>
              <a:t>velodyne_control</a:t>
            </a:r>
            <a:r>
              <a:rPr lang="en-US" altLang="ko-KR" sz="1400" dirty="0"/>
              <a:t>" filename="libvelodyne_plugin.so"/&gt;</a:t>
            </a:r>
          </a:p>
          <a:p>
            <a:r>
              <a:rPr lang="en-US" altLang="ko-KR" sz="1400" dirty="0"/>
              <a:t>    &lt;/model&gt;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&lt;/world&gt;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sdf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927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-1"/>
            <a:ext cx="11174384" cy="3393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7. </a:t>
            </a:r>
            <a:r>
              <a:rPr lang="ko-KR" altLang="en-US" dirty="0" err="1"/>
              <a:t>빌드</a:t>
            </a:r>
            <a:r>
              <a:rPr lang="ko-KR" altLang="en-US" dirty="0"/>
              <a:t> 및 테스트</a:t>
            </a:r>
            <a:endParaRPr lang="en-US" altLang="ko-KR" dirty="0" smtClean="0"/>
          </a:p>
          <a:p>
            <a:pPr lvl="1"/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smtClean="0"/>
              <a:t>build</a:t>
            </a:r>
          </a:p>
          <a:p>
            <a:pPr lvl="1"/>
            <a:r>
              <a:rPr lang="en-US" altLang="ko-KR" dirty="0"/>
              <a:t>cd </a:t>
            </a:r>
            <a:r>
              <a:rPr lang="en-US" altLang="ko-KR" dirty="0" smtClean="0"/>
              <a:t>build</a:t>
            </a:r>
          </a:p>
          <a:p>
            <a:pPr lvl="1"/>
            <a:r>
              <a:rPr lang="en-US" altLang="ko-KR" dirty="0" err="1"/>
              <a:t>cmake</a:t>
            </a:r>
            <a:r>
              <a:rPr lang="en-US" altLang="ko-KR" dirty="0"/>
              <a:t> ..</a:t>
            </a:r>
          </a:p>
          <a:p>
            <a:pPr lvl="1"/>
            <a:r>
              <a:rPr lang="en-US" altLang="ko-KR" dirty="0" smtClean="0"/>
              <a:t>make</a:t>
            </a:r>
          </a:p>
          <a:p>
            <a:pPr lvl="1"/>
            <a:r>
              <a:rPr lang="en-US" altLang="ko-KR" dirty="0"/>
              <a:t>cd ~/</a:t>
            </a:r>
            <a:r>
              <a:rPr lang="en-US" altLang="ko-KR" dirty="0" err="1" smtClean="0"/>
              <a:t>velodyne_plugin</a:t>
            </a:r>
            <a:r>
              <a:rPr lang="en-US" altLang="ko-KR" dirty="0" smtClean="0"/>
              <a:t>/build</a:t>
            </a:r>
          </a:p>
          <a:p>
            <a:pPr lvl="1"/>
            <a:r>
              <a:rPr lang="en-US" altLang="ko-KR" dirty="0"/>
              <a:t>export LD_LIBRARY_PATH=${LD_LIBRARY_PATH}:~/</a:t>
            </a:r>
            <a:r>
              <a:rPr lang="en-US" altLang="ko-KR" dirty="0" err="1" smtClean="0"/>
              <a:t>velodyne_plugin</a:t>
            </a:r>
            <a:r>
              <a:rPr lang="en-US" altLang="ko-KR" dirty="0" smtClean="0"/>
              <a:t>/build</a:t>
            </a:r>
          </a:p>
          <a:p>
            <a:pPr lvl="1"/>
            <a:r>
              <a:rPr lang="en-US" altLang="ko-KR" dirty="0"/>
              <a:t>gazebo --verbose ../</a:t>
            </a:r>
            <a:r>
              <a:rPr lang="en-US" altLang="ko-KR" dirty="0" err="1" smtClean="0"/>
              <a:t>velodyne.world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11823" y="6415901"/>
            <a:ext cx="4919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[LD_LIBRARY_PATH </a:t>
            </a:r>
            <a:r>
              <a:rPr lang="ko-KR" altLang="en-US" dirty="0"/>
              <a:t>경로 값이 </a:t>
            </a:r>
            <a:r>
              <a:rPr lang="ko-KR" altLang="en-US" dirty="0" smtClean="0"/>
              <a:t>설정 안될 경우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05" y="3556211"/>
            <a:ext cx="5175636" cy="28596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9" y="3556211"/>
            <a:ext cx="5038813" cy="285969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63189" y="6415901"/>
            <a:ext cx="4780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정상실행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플러그인이</a:t>
            </a:r>
            <a:r>
              <a:rPr lang="ko-KR" altLang="en-US" dirty="0" smtClean="0"/>
              <a:t> 접근되었다고 뜸</a:t>
            </a:r>
            <a:r>
              <a:rPr lang="en-US" altLang="ko-KR" dirty="0" smtClean="0"/>
              <a:t>]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09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" y="-1"/>
            <a:ext cx="11174384" cy="1334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8. </a:t>
            </a:r>
            <a:r>
              <a:rPr lang="ko-KR" altLang="en-US" dirty="0" err="1" smtClean="0"/>
              <a:t>플러그인으로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Velodyne</a:t>
            </a:r>
            <a:r>
              <a:rPr lang="ko-KR" altLang="en-US" dirty="0" smtClean="0"/>
              <a:t> 회전동작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간단한 </a:t>
            </a:r>
            <a:r>
              <a:rPr lang="en-US" altLang="ko-KR" dirty="0" smtClean="0"/>
              <a:t>PID </a:t>
            </a:r>
            <a:r>
              <a:rPr lang="ko-KR" altLang="en-US" dirty="0" smtClean="0"/>
              <a:t>컨트롤러를 통한 </a:t>
            </a:r>
            <a:r>
              <a:rPr lang="en-US" altLang="ko-KR" dirty="0" err="1"/>
              <a:t>Velodyne</a:t>
            </a:r>
            <a:r>
              <a:rPr lang="ko-KR" altLang="en-US" dirty="0"/>
              <a:t>의 조인트 속도를 제어 </a:t>
            </a:r>
            <a:endParaRPr lang="en-US" altLang="ko-KR" dirty="0" smtClean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~/</a:t>
            </a:r>
            <a:r>
              <a:rPr lang="en-US" altLang="ko-KR" dirty="0" smtClean="0"/>
              <a:t>velodyne_plugin/velodyne_plugin.cc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94702" y="1400511"/>
            <a:ext cx="8213124" cy="526297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public: virtual void Load(physics::</a:t>
            </a:r>
            <a:r>
              <a:rPr lang="en-US" altLang="ko-KR" sz="1200" dirty="0" err="1"/>
              <a:t>ModelPtr</a:t>
            </a:r>
            <a:r>
              <a:rPr lang="en-US" altLang="ko-KR" sz="1200" dirty="0"/>
              <a:t> _model, </a:t>
            </a:r>
            <a:r>
              <a:rPr lang="en-US" altLang="ko-KR" sz="1200" dirty="0" err="1"/>
              <a:t>sdf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ElementPtr</a:t>
            </a:r>
            <a:r>
              <a:rPr lang="en-US" altLang="ko-KR" sz="1200" dirty="0"/>
              <a:t> _</a:t>
            </a:r>
            <a:r>
              <a:rPr lang="en-US" altLang="ko-KR" sz="1200" dirty="0" err="1"/>
              <a:t>sdf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// Safety check</a:t>
            </a:r>
          </a:p>
          <a:p>
            <a:r>
              <a:rPr lang="en-US" altLang="ko-KR" sz="1200" dirty="0"/>
              <a:t>  if (_model-&gt;</a:t>
            </a:r>
            <a:r>
              <a:rPr lang="en-US" altLang="ko-KR" sz="1200" dirty="0" err="1"/>
              <a:t>GetJointCount</a:t>
            </a:r>
            <a:r>
              <a:rPr lang="en-US" altLang="ko-KR" sz="1200" dirty="0"/>
              <a:t>() == 0)</a:t>
            </a:r>
          </a:p>
          <a:p>
            <a:r>
              <a:rPr lang="en-US" altLang="ko-KR" sz="1200" dirty="0"/>
              <a:t>  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cerr</a:t>
            </a:r>
            <a:r>
              <a:rPr lang="en-US" altLang="ko-KR" sz="1200" dirty="0"/>
              <a:t> &lt;&lt; "Invalid joint count, </a:t>
            </a:r>
            <a:r>
              <a:rPr lang="en-US" altLang="ko-KR" sz="1200" dirty="0" err="1"/>
              <a:t>Velodyne</a:t>
            </a:r>
            <a:r>
              <a:rPr lang="en-US" altLang="ko-KR" sz="1200" dirty="0"/>
              <a:t> plugin not loaded\n";</a:t>
            </a:r>
          </a:p>
          <a:p>
            <a:r>
              <a:rPr lang="en-US" altLang="ko-KR" sz="1200" dirty="0"/>
              <a:t>    return;</a:t>
            </a:r>
          </a:p>
          <a:p>
            <a:r>
              <a:rPr lang="en-US" altLang="ko-KR" sz="1200" dirty="0"/>
              <a:t>  }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Store the model pointer for convenience.</a:t>
            </a:r>
          </a:p>
          <a:p>
            <a:r>
              <a:rPr lang="en-US" altLang="ko-KR" sz="1200" dirty="0"/>
              <a:t>  this-&gt;model = _model;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Get the first joint. We are making an assumption about the model</a:t>
            </a:r>
          </a:p>
          <a:p>
            <a:r>
              <a:rPr lang="en-US" altLang="ko-KR" sz="1200" dirty="0"/>
              <a:t>  // having one joint that is the rotational joint.</a:t>
            </a:r>
          </a:p>
          <a:p>
            <a:r>
              <a:rPr lang="en-US" altLang="ko-KR" sz="1200" dirty="0"/>
              <a:t>  this-&gt;joint = _model-&gt;</a:t>
            </a:r>
            <a:r>
              <a:rPr lang="en-US" altLang="ko-KR" sz="1200" dirty="0" err="1"/>
              <a:t>GetJoints</a:t>
            </a:r>
            <a:r>
              <a:rPr lang="en-US" altLang="ko-KR" sz="1200" dirty="0"/>
              <a:t>()[0];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Setup a P-controller, with a gain of 0.1.</a:t>
            </a:r>
          </a:p>
          <a:p>
            <a:r>
              <a:rPr lang="en-US" altLang="ko-KR" sz="1200" dirty="0"/>
              <a:t>  this-&gt;</a:t>
            </a:r>
            <a:r>
              <a:rPr lang="en-US" altLang="ko-KR" sz="1200" dirty="0" err="1"/>
              <a:t>pid</a:t>
            </a:r>
            <a:r>
              <a:rPr lang="en-US" altLang="ko-KR" sz="1200" dirty="0"/>
              <a:t> = common::PID(0.1, 0, 0);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Apply the P-controller to the joint.</a:t>
            </a:r>
          </a:p>
          <a:p>
            <a:r>
              <a:rPr lang="en-US" altLang="ko-KR" sz="1200" dirty="0"/>
              <a:t>  this-&gt;model-&gt;</a:t>
            </a:r>
            <a:r>
              <a:rPr lang="en-US" altLang="ko-KR" sz="1200" dirty="0" err="1"/>
              <a:t>GetJointController</a:t>
            </a:r>
            <a:r>
              <a:rPr lang="en-US" altLang="ko-KR" sz="1200" dirty="0"/>
              <a:t>()-&gt;</a:t>
            </a:r>
            <a:r>
              <a:rPr lang="en-US" altLang="ko-KR" sz="1200" dirty="0" err="1"/>
              <a:t>SetVelocityPID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      this-&gt;joint-&gt;</a:t>
            </a:r>
            <a:r>
              <a:rPr lang="en-US" altLang="ko-KR" sz="1200" dirty="0" err="1"/>
              <a:t>GetScopedName</a:t>
            </a:r>
            <a:r>
              <a:rPr lang="en-US" altLang="ko-KR" sz="1200" dirty="0"/>
              <a:t>(), this-&gt;</a:t>
            </a:r>
            <a:r>
              <a:rPr lang="en-US" altLang="ko-KR" sz="1200" dirty="0" err="1"/>
              <a:t>pid</a:t>
            </a:r>
            <a:r>
              <a:rPr lang="en-US" altLang="ko-KR" sz="1200" dirty="0"/>
              <a:t>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// Set the joint's target velocity. This target velocity is just</a:t>
            </a:r>
          </a:p>
          <a:p>
            <a:r>
              <a:rPr lang="en-US" altLang="ko-KR" sz="1200" dirty="0"/>
              <a:t>  // for demonstration purposes.</a:t>
            </a:r>
          </a:p>
          <a:p>
            <a:r>
              <a:rPr lang="en-US" altLang="ko-KR" sz="1200" dirty="0"/>
              <a:t>  this-&gt;model-&gt;</a:t>
            </a:r>
            <a:r>
              <a:rPr lang="en-US" altLang="ko-KR" sz="1200" dirty="0" err="1"/>
              <a:t>GetJointController</a:t>
            </a:r>
            <a:r>
              <a:rPr lang="en-US" altLang="ko-KR" sz="1200" dirty="0"/>
              <a:t>()-&gt;</a:t>
            </a:r>
            <a:r>
              <a:rPr lang="en-US" altLang="ko-KR" sz="1200" dirty="0" err="1"/>
              <a:t>SetVelocityTarget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      this-&gt;joint-&gt;</a:t>
            </a:r>
            <a:r>
              <a:rPr lang="en-US" altLang="ko-KR" sz="1200" dirty="0" err="1"/>
              <a:t>GetScopedName</a:t>
            </a:r>
            <a:r>
              <a:rPr lang="en-US" altLang="ko-KR" sz="1200" dirty="0"/>
              <a:t>(), 10.0);</a:t>
            </a:r>
          </a:p>
          <a:p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813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57880" y="124560"/>
            <a:ext cx="881448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prstClr val="black"/>
                </a:solidFill>
              </a:rPr>
              <a:t>Load </a:t>
            </a:r>
            <a:r>
              <a:rPr lang="ko-KR" altLang="en-US" sz="2400" dirty="0" smtClean="0">
                <a:solidFill>
                  <a:prstClr val="black"/>
                </a:solidFill>
              </a:rPr>
              <a:t>함수 바로 아래 클래스에 </a:t>
            </a:r>
            <a:r>
              <a:rPr lang="en-US" altLang="ko-KR" sz="2400" dirty="0"/>
              <a:t>private </a:t>
            </a:r>
            <a:r>
              <a:rPr lang="en-US" altLang="ko-KR" sz="2400" dirty="0" smtClean="0"/>
              <a:t>members </a:t>
            </a:r>
            <a:r>
              <a:rPr lang="ko-KR" altLang="en-US" sz="2400" dirty="0" smtClean="0">
                <a:solidFill>
                  <a:prstClr val="black"/>
                </a:solidFill>
              </a:rPr>
              <a:t>추가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1752" y="1108409"/>
            <a:ext cx="6096000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dirty="0"/>
              <a:t>/// \brief Pointer to the model.</a:t>
            </a:r>
          </a:p>
          <a:p>
            <a:r>
              <a:rPr lang="en-US" altLang="ko-KR" dirty="0"/>
              <a:t>private: physics::</a:t>
            </a:r>
            <a:r>
              <a:rPr lang="en-US" altLang="ko-KR" dirty="0" err="1"/>
              <a:t>ModelPtr</a:t>
            </a:r>
            <a:r>
              <a:rPr lang="en-US" altLang="ko-KR" dirty="0"/>
              <a:t> model;</a:t>
            </a:r>
          </a:p>
          <a:p>
            <a:endParaRPr lang="en-US" altLang="ko-KR" dirty="0"/>
          </a:p>
          <a:p>
            <a:r>
              <a:rPr lang="en-US" altLang="ko-KR" dirty="0"/>
              <a:t>/// \brief Pointer to the joint.</a:t>
            </a:r>
          </a:p>
          <a:p>
            <a:r>
              <a:rPr lang="en-US" altLang="ko-KR" dirty="0"/>
              <a:t>private: physics::</a:t>
            </a:r>
            <a:r>
              <a:rPr lang="en-US" altLang="ko-KR" dirty="0" err="1"/>
              <a:t>JointPtr</a:t>
            </a:r>
            <a:r>
              <a:rPr lang="en-US" altLang="ko-KR" dirty="0"/>
              <a:t> joint;</a:t>
            </a:r>
          </a:p>
          <a:p>
            <a:endParaRPr lang="en-US" altLang="ko-KR" dirty="0"/>
          </a:p>
          <a:p>
            <a:r>
              <a:rPr lang="en-US" altLang="ko-KR" dirty="0"/>
              <a:t>/// \brief A PID controller for the joint.</a:t>
            </a:r>
          </a:p>
          <a:p>
            <a:r>
              <a:rPr lang="en-US" altLang="ko-KR" dirty="0"/>
              <a:t>private: common::PID </a:t>
            </a:r>
            <a:r>
              <a:rPr lang="en-US" altLang="ko-KR" dirty="0" err="1"/>
              <a:t>pid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57880" y="4384717"/>
            <a:ext cx="5898291" cy="161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prstClr val="black"/>
                </a:solidFill>
              </a:rPr>
              <a:t>다시 컴파일하고 </a:t>
            </a:r>
            <a:r>
              <a:rPr lang="ko-KR" altLang="en-US" sz="2400" dirty="0" err="1" smtClean="0">
                <a:solidFill>
                  <a:prstClr val="black"/>
                </a:solidFill>
              </a:rPr>
              <a:t>가제보</a:t>
            </a:r>
            <a:r>
              <a:rPr lang="ko-KR" altLang="en-US" sz="2400" dirty="0" smtClean="0">
                <a:solidFill>
                  <a:prstClr val="black"/>
                </a:solidFill>
              </a:rPr>
              <a:t> 실행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cd ~/</a:t>
            </a:r>
            <a:r>
              <a:rPr lang="en-US" altLang="ko-KR" sz="2400" dirty="0" err="1">
                <a:solidFill>
                  <a:prstClr val="black"/>
                </a:solidFill>
              </a:rPr>
              <a:t>velodyne_plugin</a:t>
            </a:r>
            <a:r>
              <a:rPr lang="en-US" altLang="ko-KR" sz="2400" dirty="0">
                <a:solidFill>
                  <a:prstClr val="black"/>
                </a:solidFill>
              </a:rPr>
              <a:t>/build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make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black"/>
                </a:solidFill>
              </a:rPr>
              <a:t>gazebo --verbose ../</a:t>
            </a:r>
            <a:r>
              <a:rPr lang="en-US" altLang="ko-KR" sz="2400" dirty="0" err="1">
                <a:solidFill>
                  <a:prstClr val="black"/>
                </a:solidFill>
              </a:rPr>
              <a:t>velodyne.world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pic>
        <p:nvPicPr>
          <p:cNvPr id="11" name="KakaoTalk_Video_20180509_0608_58_0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1123" y="4404218"/>
            <a:ext cx="3896498" cy="219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99" y="0"/>
            <a:ext cx="11348203" cy="3978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9. </a:t>
            </a:r>
            <a:r>
              <a:rPr lang="ko-KR" altLang="en-US" dirty="0" err="1" smtClean="0"/>
              <a:t>플러그인에서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SDF </a:t>
            </a:r>
            <a:r>
              <a:rPr lang="ko-KR" altLang="en-US" dirty="0" smtClean="0"/>
              <a:t>매개 변수 읽기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플러그인 소스를 수정하고 재 </a:t>
            </a:r>
            <a:r>
              <a:rPr lang="ko-KR" altLang="en-US" dirty="0" err="1" smtClean="0"/>
              <a:t>컴파일할</a:t>
            </a:r>
            <a:r>
              <a:rPr lang="ko-KR" altLang="en-US" dirty="0" smtClean="0"/>
              <a:t> 필요 없이 </a:t>
            </a:r>
            <a:r>
              <a:rPr lang="en-US" altLang="ko-KR" dirty="0" smtClean="0"/>
              <a:t>SDF</a:t>
            </a:r>
            <a:r>
              <a:rPr lang="ko-KR" altLang="en-US" dirty="0" smtClean="0"/>
              <a:t>에서 회전속도 값 받기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SDF </a:t>
            </a:r>
            <a:r>
              <a:rPr lang="ko-KR" altLang="en-US" dirty="0" smtClean="0"/>
              <a:t>파일 회전속도 값 추가</a:t>
            </a:r>
            <a:endParaRPr lang="en-US" altLang="ko-KR" dirty="0" smtClean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~/</a:t>
            </a:r>
            <a:r>
              <a:rPr lang="en-US" altLang="ko-KR" dirty="0" err="1" smtClean="0"/>
              <a:t>velodyne_plugin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velodyne.world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플러그인의 </a:t>
            </a:r>
            <a:r>
              <a:rPr lang="en-US" altLang="ko-KR" dirty="0" smtClean="0"/>
              <a:t>Load </a:t>
            </a:r>
            <a:r>
              <a:rPr lang="ko-KR" altLang="en-US" dirty="0" smtClean="0"/>
              <a:t>함수에서 속도 값 읽기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161535" y="1861751"/>
            <a:ext cx="7644714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&lt;plugin name="</a:t>
            </a:r>
            <a:r>
              <a:rPr lang="en-US" altLang="ko-KR" dirty="0" err="1"/>
              <a:t>velodyne_control</a:t>
            </a:r>
            <a:r>
              <a:rPr lang="en-US" altLang="ko-KR" dirty="0"/>
              <a:t>" filename="libvelodyne_plugin.so"&gt;</a:t>
            </a:r>
          </a:p>
          <a:p>
            <a:r>
              <a:rPr lang="en-US" altLang="ko-KR" dirty="0"/>
              <a:t>  &lt;velocity&gt;25&lt;/velocity&gt;</a:t>
            </a:r>
          </a:p>
          <a:p>
            <a:r>
              <a:rPr lang="en-US" altLang="ko-KR" dirty="0"/>
              <a:t>&lt;/plugin&gt;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61535" y="3718679"/>
            <a:ext cx="8287265" cy="3139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// Default to zero velocity</a:t>
            </a:r>
          </a:p>
          <a:p>
            <a:r>
              <a:rPr lang="en-US" altLang="ko-KR" dirty="0"/>
              <a:t>double velocity = 0;</a:t>
            </a:r>
          </a:p>
          <a:p>
            <a:endParaRPr lang="en-US" altLang="ko-KR" dirty="0"/>
          </a:p>
          <a:p>
            <a:r>
              <a:rPr lang="en-US" altLang="ko-KR" dirty="0"/>
              <a:t>// Check that the velocity element exists, then read the value</a:t>
            </a:r>
          </a:p>
          <a:p>
            <a:r>
              <a:rPr lang="en-US" altLang="ko-KR" dirty="0"/>
              <a:t>if (_</a:t>
            </a:r>
            <a:r>
              <a:rPr lang="en-US" altLang="ko-KR" dirty="0" err="1"/>
              <a:t>sdf</a:t>
            </a:r>
            <a:r>
              <a:rPr lang="en-US" altLang="ko-KR" dirty="0"/>
              <a:t>-&gt;</a:t>
            </a:r>
            <a:r>
              <a:rPr lang="en-US" altLang="ko-KR" dirty="0" err="1"/>
              <a:t>HasElement</a:t>
            </a:r>
            <a:r>
              <a:rPr lang="en-US" altLang="ko-KR" dirty="0"/>
              <a:t>("velocity"))</a:t>
            </a:r>
          </a:p>
          <a:p>
            <a:r>
              <a:rPr lang="en-US" altLang="ko-KR" dirty="0"/>
              <a:t>  velocity = _</a:t>
            </a:r>
            <a:r>
              <a:rPr lang="en-US" altLang="ko-KR" dirty="0" err="1"/>
              <a:t>sdf</a:t>
            </a:r>
            <a:r>
              <a:rPr lang="en-US" altLang="ko-KR" dirty="0"/>
              <a:t>-&gt;Get&lt;double&gt;("velocity");</a:t>
            </a:r>
          </a:p>
          <a:p>
            <a:endParaRPr lang="en-US" altLang="ko-KR" dirty="0"/>
          </a:p>
          <a:p>
            <a:r>
              <a:rPr lang="en-US" altLang="ko-KR" dirty="0"/>
              <a:t>// Set the joint's target velocity. This target velocity is just</a:t>
            </a:r>
          </a:p>
          <a:p>
            <a:r>
              <a:rPr lang="en-US" altLang="ko-KR" dirty="0"/>
              <a:t>// for demonstration purposes.</a:t>
            </a:r>
          </a:p>
          <a:p>
            <a:r>
              <a:rPr lang="en-US" altLang="ko-KR" dirty="0"/>
              <a:t>this-&gt;model-&gt;</a:t>
            </a:r>
            <a:r>
              <a:rPr lang="en-US" altLang="ko-KR" dirty="0" err="1"/>
              <a:t>GetJointController</a:t>
            </a:r>
            <a:r>
              <a:rPr lang="en-US" altLang="ko-KR" dirty="0"/>
              <a:t>()-&gt;</a:t>
            </a:r>
            <a:r>
              <a:rPr lang="en-US" altLang="ko-KR" dirty="0" err="1"/>
              <a:t>SetVelocityTarget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   this-&gt;joint-&gt;</a:t>
            </a:r>
            <a:r>
              <a:rPr lang="en-US" altLang="ko-KR" dirty="0" err="1"/>
              <a:t>GetScopedName</a:t>
            </a:r>
            <a:r>
              <a:rPr lang="en-US" altLang="ko-KR" dirty="0"/>
              <a:t>(), velocity);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9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Gazebo installation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586" y="1325562"/>
            <a:ext cx="10672214" cy="5416882"/>
          </a:xfrm>
        </p:spPr>
        <p:txBody>
          <a:bodyPr>
            <a:normAutofit/>
          </a:bodyPr>
          <a:lstStyle/>
          <a:p>
            <a:r>
              <a:rPr lang="ko-KR" altLang="en-US" dirty="0"/>
              <a:t>다양한 </a:t>
            </a:r>
            <a:r>
              <a:rPr lang="en-US" altLang="ko-KR" dirty="0"/>
              <a:t>Ros </a:t>
            </a:r>
            <a:r>
              <a:rPr lang="ko-KR" altLang="en-US" dirty="0"/>
              <a:t>버전이 있듯이 그에 맞는 </a:t>
            </a:r>
            <a:r>
              <a:rPr lang="en-US" altLang="ko-KR" dirty="0"/>
              <a:t>Gazebo </a:t>
            </a:r>
            <a:r>
              <a:rPr lang="ko-KR" altLang="en-US" dirty="0"/>
              <a:t>버전을 설치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버전에서 제작된 가제보를 실행시킬 경우</a:t>
            </a:r>
            <a:r>
              <a:rPr lang="en-US" altLang="ko-KR" dirty="0"/>
              <a:t> </a:t>
            </a:r>
            <a:r>
              <a:rPr lang="ko-KR" altLang="en-US" dirty="0"/>
              <a:t>따로 조치가 필요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A5619C-BED4-4006-869C-505AFF94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3954"/>
            <a:ext cx="10515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0745" y="126003"/>
            <a:ext cx="8575589" cy="320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prstClr val="black"/>
                </a:solidFill>
              </a:rPr>
              <a:t>컴파일 </a:t>
            </a:r>
            <a:r>
              <a:rPr lang="en-US" altLang="ko-KR" sz="2400" dirty="0" smtClean="0">
                <a:solidFill>
                  <a:prstClr val="black"/>
                </a:solidFill>
              </a:rPr>
              <a:t>&amp; </a:t>
            </a:r>
            <a:r>
              <a:rPr lang="ko-KR" altLang="en-US" sz="2400" dirty="0" smtClean="0">
                <a:solidFill>
                  <a:prstClr val="black"/>
                </a:solidFill>
              </a:rPr>
              <a:t>시뮬레이션 결과 확인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 smtClean="0">
                <a:solidFill>
                  <a:prstClr val="black"/>
                </a:solidFill>
              </a:rPr>
              <a:t>- cd </a:t>
            </a:r>
            <a:r>
              <a:rPr lang="en-US" altLang="ko-KR" sz="2400" dirty="0">
                <a:solidFill>
                  <a:prstClr val="black"/>
                </a:solidFill>
              </a:rPr>
              <a:t>~/</a:t>
            </a:r>
            <a:r>
              <a:rPr lang="en-US" altLang="ko-KR" sz="2400" dirty="0" err="1">
                <a:solidFill>
                  <a:prstClr val="black"/>
                </a:solidFill>
              </a:rPr>
              <a:t>velodyne_plugin</a:t>
            </a:r>
            <a:r>
              <a:rPr lang="en-US" altLang="ko-KR" sz="2400" dirty="0">
                <a:solidFill>
                  <a:prstClr val="black"/>
                </a:solidFill>
              </a:rPr>
              <a:t>/build</a:t>
            </a: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>
                <a:solidFill>
                  <a:prstClr val="black"/>
                </a:solidFill>
              </a:rPr>
              <a:t>- 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cmake</a:t>
            </a:r>
            <a:r>
              <a:rPr lang="en-US" altLang="ko-KR" sz="2400" dirty="0" smtClean="0">
                <a:solidFill>
                  <a:prstClr val="black"/>
                </a:solidFill>
              </a:rPr>
              <a:t> </a:t>
            </a:r>
            <a:r>
              <a:rPr lang="en-US" altLang="ko-KR" sz="2400" dirty="0">
                <a:solidFill>
                  <a:prstClr val="black"/>
                </a:solidFill>
              </a:rPr>
              <a:t>../</a:t>
            </a: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>
                <a:solidFill>
                  <a:prstClr val="black"/>
                </a:solidFill>
              </a:rPr>
              <a:t>- </a:t>
            </a:r>
            <a:r>
              <a:rPr lang="en-US" altLang="ko-KR" sz="2400" dirty="0" smtClean="0">
                <a:solidFill>
                  <a:prstClr val="black"/>
                </a:solidFill>
              </a:rPr>
              <a:t>make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>
                <a:solidFill>
                  <a:prstClr val="black"/>
                </a:solidFill>
              </a:rPr>
              <a:t>- </a:t>
            </a:r>
            <a:r>
              <a:rPr lang="en-US" altLang="ko-KR" sz="2400" dirty="0" smtClean="0">
                <a:solidFill>
                  <a:prstClr val="black"/>
                </a:solidFill>
              </a:rPr>
              <a:t>gazebo </a:t>
            </a:r>
            <a:r>
              <a:rPr lang="en-US" altLang="ko-KR" sz="2400" dirty="0">
                <a:solidFill>
                  <a:prstClr val="black"/>
                </a:solidFill>
              </a:rPr>
              <a:t>--verbose ../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velodyne.world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SDF</a:t>
            </a:r>
            <a:r>
              <a:rPr lang="ko-KR" altLang="en-US" sz="2400" dirty="0" smtClean="0"/>
              <a:t>파일에서 </a:t>
            </a:r>
            <a:r>
              <a:rPr lang="en-US" altLang="ko-KR" sz="2400" dirty="0" smtClean="0"/>
              <a:t>Velocity</a:t>
            </a:r>
            <a:r>
              <a:rPr lang="ko-KR" altLang="en-US" sz="2400" dirty="0" smtClean="0"/>
              <a:t>를</a:t>
            </a:r>
            <a:r>
              <a:rPr lang="en-US" altLang="ko-KR" sz="2400" dirty="0" smtClean="0"/>
              <a:t> 25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로 수정해보기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39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D990CA-AE18-477B-915C-22C3E0FF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99" y="-1"/>
            <a:ext cx="11348203" cy="5231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10. API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API</a:t>
            </a:r>
            <a:r>
              <a:rPr lang="ko-KR" altLang="en-US" dirty="0" smtClean="0"/>
              <a:t>를 만들어서 실시간으로 속도 값 변경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 smtClean="0"/>
              <a:t>플러그인에서</a:t>
            </a:r>
            <a:r>
              <a:rPr lang="ko-KR" altLang="en-US" dirty="0" smtClean="0"/>
              <a:t> 메시지를 받을 수 있게 수정</a:t>
            </a:r>
            <a:endParaRPr lang="en-US" altLang="ko-KR" dirty="0"/>
          </a:p>
          <a:p>
            <a:pPr lvl="1"/>
            <a:r>
              <a:rPr lang="en-US" altLang="ko-KR" dirty="0" err="1"/>
              <a:t>gedit</a:t>
            </a:r>
            <a:r>
              <a:rPr lang="en-US" altLang="ko-KR" dirty="0"/>
              <a:t> ~/</a:t>
            </a:r>
            <a:r>
              <a:rPr lang="en-US" altLang="ko-KR" dirty="0" smtClean="0"/>
              <a:t>velodyne_plugin/velodyne_plugin.cc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257166" y="4919008"/>
            <a:ext cx="5560542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/>
              <a:t>/// \brief Set the velocity of the </a:t>
            </a:r>
            <a:r>
              <a:rPr lang="en-US" altLang="ko-KR" sz="1500" dirty="0" err="1"/>
              <a:t>Velodyne</a:t>
            </a:r>
            <a:endParaRPr lang="en-US" altLang="ko-KR" sz="1500" dirty="0"/>
          </a:p>
          <a:p>
            <a:r>
              <a:rPr lang="en-US" altLang="ko-KR" sz="1500" dirty="0"/>
              <a:t>/// \</a:t>
            </a:r>
            <a:r>
              <a:rPr lang="en-US" altLang="ko-KR" sz="1500" dirty="0" err="1"/>
              <a:t>param</a:t>
            </a:r>
            <a:r>
              <a:rPr lang="en-US" altLang="ko-KR" sz="1500" dirty="0"/>
              <a:t>[in] _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 New target velocity</a:t>
            </a:r>
          </a:p>
          <a:p>
            <a:r>
              <a:rPr lang="en-US" altLang="ko-KR" sz="1500" dirty="0"/>
              <a:t>public: void </a:t>
            </a:r>
            <a:r>
              <a:rPr lang="en-US" altLang="ko-KR" sz="1500" dirty="0" err="1"/>
              <a:t>SetVelocity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const</a:t>
            </a:r>
            <a:r>
              <a:rPr lang="en-US" altLang="ko-KR" sz="1500" dirty="0"/>
              <a:t> double &amp;_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{</a:t>
            </a:r>
          </a:p>
          <a:p>
            <a:r>
              <a:rPr lang="en-US" altLang="ko-KR" sz="1500" dirty="0"/>
              <a:t>  // Set the joint's target velocity.</a:t>
            </a:r>
          </a:p>
          <a:p>
            <a:r>
              <a:rPr lang="en-US" altLang="ko-KR" sz="1500" dirty="0"/>
              <a:t>  this-&gt;model-&gt;</a:t>
            </a:r>
            <a:r>
              <a:rPr lang="en-US" altLang="ko-KR" sz="1500" dirty="0" err="1"/>
              <a:t>GetJointController</a:t>
            </a:r>
            <a:r>
              <a:rPr lang="en-US" altLang="ko-KR" sz="1500" dirty="0"/>
              <a:t>()-&gt;</a:t>
            </a:r>
            <a:r>
              <a:rPr lang="en-US" altLang="ko-KR" sz="1500" dirty="0" err="1"/>
              <a:t>SetVelocityTarget</a:t>
            </a:r>
            <a:r>
              <a:rPr lang="en-US" altLang="ko-KR" sz="1500" dirty="0"/>
              <a:t>(</a:t>
            </a:r>
          </a:p>
          <a:p>
            <a:r>
              <a:rPr lang="en-US" altLang="ko-KR" sz="1500" dirty="0"/>
              <a:t>      this-&gt;joint-&gt;</a:t>
            </a:r>
            <a:r>
              <a:rPr lang="en-US" altLang="ko-KR" sz="1500" dirty="0" err="1"/>
              <a:t>GetScopedName</a:t>
            </a:r>
            <a:r>
              <a:rPr lang="en-US" altLang="ko-KR" sz="1500" dirty="0"/>
              <a:t>(), _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);</a:t>
            </a:r>
          </a:p>
          <a:p>
            <a:r>
              <a:rPr lang="en-US" altLang="ko-KR" sz="1500" dirty="0"/>
              <a:t>}</a:t>
            </a:r>
            <a:endParaRPr lang="ko-KR" altLang="en-US" sz="15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253" y="1087604"/>
            <a:ext cx="5906531" cy="255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67265" y="138933"/>
            <a:ext cx="723282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prstClr val="black"/>
                </a:solidFill>
              </a:rPr>
              <a:t>노드</a:t>
            </a:r>
            <a:r>
              <a:rPr lang="en-US" altLang="ko-KR" sz="2400" dirty="0" smtClean="0">
                <a:solidFill>
                  <a:prstClr val="black"/>
                </a:solidFill>
              </a:rPr>
              <a:t>(Node)</a:t>
            </a:r>
            <a:r>
              <a:rPr lang="ko-KR" altLang="en-US" sz="2400" dirty="0" smtClean="0">
                <a:solidFill>
                  <a:prstClr val="black"/>
                </a:solidFill>
              </a:rPr>
              <a:t>와 구독자</a:t>
            </a:r>
            <a:r>
              <a:rPr lang="en-US" altLang="ko-KR" sz="2400" dirty="0" smtClean="0">
                <a:solidFill>
                  <a:prstClr val="black"/>
                </a:solidFill>
              </a:rPr>
              <a:t>(Subscriber) </a:t>
            </a:r>
            <a:r>
              <a:rPr lang="ko-KR" altLang="en-US" sz="2400" dirty="0" smtClean="0">
                <a:solidFill>
                  <a:prstClr val="black"/>
                </a:solidFill>
              </a:rPr>
              <a:t>추가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43914" y="794300"/>
            <a:ext cx="6096000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600" dirty="0"/>
              <a:t>/// \brief A node used for transport</a:t>
            </a:r>
          </a:p>
          <a:p>
            <a:r>
              <a:rPr lang="en-US" altLang="ko-KR" sz="1600" dirty="0"/>
              <a:t>private: transport::</a:t>
            </a:r>
            <a:r>
              <a:rPr lang="en-US" altLang="ko-KR" sz="1600" dirty="0" err="1"/>
              <a:t>NodePtr</a:t>
            </a:r>
            <a:r>
              <a:rPr lang="en-US" altLang="ko-KR" sz="1600" dirty="0"/>
              <a:t> node;</a:t>
            </a:r>
          </a:p>
          <a:p>
            <a:endParaRPr lang="en-US" altLang="ko-KR" sz="1600" dirty="0"/>
          </a:p>
          <a:p>
            <a:r>
              <a:rPr lang="en-US" altLang="ko-KR" sz="1600" dirty="0"/>
              <a:t>/// \brief A subscriber to a named topic.</a:t>
            </a:r>
          </a:p>
          <a:p>
            <a:r>
              <a:rPr lang="en-US" altLang="ko-KR" sz="1600" dirty="0"/>
              <a:t>private: transport::</a:t>
            </a:r>
            <a:r>
              <a:rPr lang="en-US" altLang="ko-KR" sz="1600" dirty="0" err="1"/>
              <a:t>SubscriberPtr</a:t>
            </a:r>
            <a:r>
              <a:rPr lang="en-US" altLang="ko-KR" sz="1600" dirty="0"/>
              <a:t> sub;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667265" y="2663202"/>
            <a:ext cx="960531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prstClr val="black"/>
                </a:solidFill>
              </a:rPr>
              <a:t>Load </a:t>
            </a:r>
            <a:r>
              <a:rPr lang="ko-KR" altLang="en-US" sz="2400" dirty="0" smtClean="0">
                <a:solidFill>
                  <a:prstClr val="black"/>
                </a:solidFill>
              </a:rPr>
              <a:t>함수가 끝나는 지점에 </a:t>
            </a:r>
            <a:r>
              <a:rPr lang="ko-KR" altLang="en-US" sz="2400" dirty="0" err="1" smtClean="0">
                <a:solidFill>
                  <a:prstClr val="black"/>
                </a:solidFill>
              </a:rPr>
              <a:t>노드와</a:t>
            </a:r>
            <a:r>
              <a:rPr lang="ko-KR" altLang="en-US" sz="2400" dirty="0" smtClean="0">
                <a:solidFill>
                  <a:prstClr val="black"/>
                </a:solidFill>
              </a:rPr>
              <a:t> 구독자를 </a:t>
            </a:r>
            <a:r>
              <a:rPr lang="ko-KR" altLang="en-US" sz="2400" dirty="0" err="1" smtClean="0">
                <a:solidFill>
                  <a:prstClr val="black"/>
                </a:solidFill>
              </a:rPr>
              <a:t>인스턴스화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3914" y="3244430"/>
            <a:ext cx="7998941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// Create the node</a:t>
            </a:r>
          </a:p>
          <a:p>
            <a:r>
              <a:rPr lang="en-US" altLang="ko-KR" sz="1600" dirty="0"/>
              <a:t>this-&gt;node = transport::</a:t>
            </a:r>
            <a:r>
              <a:rPr lang="en-US" altLang="ko-KR" sz="1600" dirty="0" err="1"/>
              <a:t>NodePtr</a:t>
            </a:r>
            <a:r>
              <a:rPr lang="en-US" altLang="ko-KR" sz="1600" dirty="0"/>
              <a:t>(new transport::Node());</a:t>
            </a:r>
          </a:p>
          <a:p>
            <a:r>
              <a:rPr lang="en-US" altLang="ko-KR" sz="1600" dirty="0"/>
              <a:t>#if GAZEBO_MAJOR_VERSION &lt; 8</a:t>
            </a:r>
          </a:p>
          <a:p>
            <a:r>
              <a:rPr lang="en-US" altLang="ko-KR" sz="1600" dirty="0"/>
              <a:t>this-&gt;node-&gt;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(this-&gt;model-&gt;</a:t>
            </a:r>
            <a:r>
              <a:rPr lang="en-US" altLang="ko-KR" sz="1600" dirty="0" err="1"/>
              <a:t>GetWorld</a:t>
            </a:r>
            <a:r>
              <a:rPr lang="en-US" altLang="ko-KR" sz="1600" dirty="0"/>
              <a:t>()-&gt;</a:t>
            </a:r>
            <a:r>
              <a:rPr lang="en-US" altLang="ko-KR" sz="1600" dirty="0" err="1"/>
              <a:t>GetName</a:t>
            </a:r>
            <a:r>
              <a:rPr lang="en-US" altLang="ko-KR" sz="1600" dirty="0"/>
              <a:t>());</a:t>
            </a:r>
          </a:p>
          <a:p>
            <a:r>
              <a:rPr lang="en-US" altLang="ko-KR" sz="1600" dirty="0"/>
              <a:t>#else</a:t>
            </a:r>
          </a:p>
          <a:p>
            <a:r>
              <a:rPr lang="en-US" altLang="ko-KR" sz="1600" dirty="0"/>
              <a:t>this-&gt;node-&gt;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(this-&gt;model-&gt;</a:t>
            </a:r>
            <a:r>
              <a:rPr lang="en-US" altLang="ko-KR" sz="1600" dirty="0" err="1"/>
              <a:t>GetWorld</a:t>
            </a:r>
            <a:r>
              <a:rPr lang="en-US" altLang="ko-KR" sz="1600" dirty="0"/>
              <a:t>()-&gt;Name());</a:t>
            </a:r>
          </a:p>
          <a:p>
            <a:r>
              <a:rPr lang="en-US" altLang="ko-KR" sz="1600" dirty="0"/>
              <a:t>#</a:t>
            </a:r>
            <a:r>
              <a:rPr lang="en-US" altLang="ko-KR" sz="1600" dirty="0" err="1"/>
              <a:t>endif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// Create a topic name</a:t>
            </a:r>
          </a:p>
          <a:p>
            <a:r>
              <a:rPr lang="en-US" altLang="ko-KR" sz="1600" dirty="0" err="1"/>
              <a:t>std</a:t>
            </a:r>
            <a:r>
              <a:rPr lang="en-US" altLang="ko-KR" sz="1600" dirty="0"/>
              <a:t>::string </a:t>
            </a:r>
            <a:r>
              <a:rPr lang="en-US" altLang="ko-KR" sz="1600" dirty="0" err="1"/>
              <a:t>topicName</a:t>
            </a:r>
            <a:r>
              <a:rPr lang="en-US" altLang="ko-KR" sz="1600" dirty="0"/>
              <a:t> = "~/" + this-&gt;model-&gt;</a:t>
            </a:r>
            <a:r>
              <a:rPr lang="en-US" altLang="ko-KR" sz="1600" dirty="0" err="1"/>
              <a:t>GetName</a:t>
            </a:r>
            <a:r>
              <a:rPr lang="en-US" altLang="ko-KR" sz="1600" dirty="0"/>
              <a:t>() + "/</a:t>
            </a:r>
            <a:r>
              <a:rPr lang="en-US" altLang="ko-KR" sz="1600" dirty="0" err="1"/>
              <a:t>vel_cmd</a:t>
            </a:r>
            <a:r>
              <a:rPr lang="en-US" altLang="ko-KR" sz="1600" dirty="0"/>
              <a:t>";</a:t>
            </a:r>
          </a:p>
          <a:p>
            <a:endParaRPr lang="en-US" altLang="ko-KR" sz="1600" dirty="0"/>
          </a:p>
          <a:p>
            <a:r>
              <a:rPr lang="en-US" altLang="ko-KR" sz="1600" dirty="0"/>
              <a:t>// Subscribe to the topic, and register a callback</a:t>
            </a:r>
          </a:p>
          <a:p>
            <a:r>
              <a:rPr lang="en-US" altLang="ko-KR" sz="1600" dirty="0"/>
              <a:t>this-&gt;sub = this-&gt;node-&gt;Subscribe(</a:t>
            </a:r>
            <a:r>
              <a:rPr lang="en-US" altLang="ko-KR" sz="1600" dirty="0" err="1"/>
              <a:t>topicName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&amp;</a:t>
            </a:r>
            <a:r>
              <a:rPr lang="en-US" altLang="ko-KR" sz="1600" dirty="0" err="1"/>
              <a:t>VelodynePlugin</a:t>
            </a:r>
            <a:r>
              <a:rPr lang="en-US" altLang="ko-KR" sz="1600" dirty="0"/>
              <a:t>::</a:t>
            </a:r>
            <a:r>
              <a:rPr lang="en-US" altLang="ko-KR" sz="1600" dirty="0" err="1"/>
              <a:t>OnMsg</a:t>
            </a:r>
            <a:r>
              <a:rPr lang="en-US" altLang="ko-KR" sz="1600" dirty="0"/>
              <a:t>, this);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388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67265" y="138933"/>
            <a:ext cx="723282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prstClr val="black"/>
                </a:solidFill>
              </a:rPr>
              <a:t>들어오는 메시지를 처리하는 </a:t>
            </a:r>
            <a:r>
              <a:rPr lang="ko-KR" altLang="en-US" sz="2400" dirty="0" err="1" smtClean="0">
                <a:solidFill>
                  <a:prstClr val="black"/>
                </a:solidFill>
              </a:rPr>
              <a:t>콜백</a:t>
            </a:r>
            <a:r>
              <a:rPr lang="ko-KR" altLang="en-US" sz="2400" dirty="0" smtClean="0">
                <a:solidFill>
                  <a:prstClr val="black"/>
                </a:solidFill>
              </a:rPr>
              <a:t> 함수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7038" y="794300"/>
            <a:ext cx="6862118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/// \brief Handle incoming message</a:t>
            </a:r>
          </a:p>
          <a:p>
            <a:r>
              <a:rPr lang="en-US" altLang="ko-KR" sz="1600" dirty="0"/>
              <a:t>/// \</a:t>
            </a:r>
            <a:r>
              <a:rPr lang="en-US" altLang="ko-KR" sz="1600" dirty="0" err="1"/>
              <a:t>param</a:t>
            </a:r>
            <a:r>
              <a:rPr lang="en-US" altLang="ko-KR" sz="1600" dirty="0"/>
              <a:t>[in] _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 Repurpose a vector3 message. This function will</a:t>
            </a:r>
          </a:p>
          <a:p>
            <a:r>
              <a:rPr lang="en-US" altLang="ko-KR" sz="1600" dirty="0"/>
              <a:t>/// only use the x component.</a:t>
            </a:r>
          </a:p>
          <a:p>
            <a:r>
              <a:rPr lang="en-US" altLang="ko-KR" sz="1600" dirty="0"/>
              <a:t>private: void </a:t>
            </a:r>
            <a:r>
              <a:rPr lang="en-US" altLang="ko-KR" sz="1600" dirty="0" err="1"/>
              <a:t>OnMsg</a:t>
            </a:r>
            <a:r>
              <a:rPr lang="en-US" altLang="ko-KR" sz="1600" dirty="0"/>
              <a:t>(ConstVector3dPtr &amp;_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this-&gt;</a:t>
            </a:r>
            <a:r>
              <a:rPr lang="en-US" altLang="ko-KR" sz="1600" dirty="0" err="1"/>
              <a:t>SetVelocity</a:t>
            </a:r>
            <a:r>
              <a:rPr lang="en-US" altLang="ko-KR" sz="1600" dirty="0"/>
              <a:t>(_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-&gt;x());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667265" y="3099807"/>
            <a:ext cx="960531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prstClr val="black"/>
                </a:solidFill>
              </a:rPr>
              <a:t>헤더파일 추가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7038" y="3681035"/>
            <a:ext cx="7998941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#include &lt;gazebo/transport/</a:t>
            </a:r>
            <a:r>
              <a:rPr lang="en-US" altLang="ko-KR" sz="1600" dirty="0" err="1"/>
              <a:t>transport.hh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&lt;gazebo/</a:t>
            </a:r>
            <a:r>
              <a:rPr lang="en-US" altLang="ko-KR" sz="1600" dirty="0" err="1"/>
              <a:t>msgs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msgs.hh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67265" y="4721592"/>
            <a:ext cx="9605319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prstClr val="black"/>
                </a:solidFill>
              </a:rPr>
              <a:t>플러그인에</a:t>
            </a:r>
            <a:r>
              <a:rPr lang="ko-KR" altLang="en-US" sz="2400" dirty="0" smtClean="0">
                <a:solidFill>
                  <a:prstClr val="black"/>
                </a:solidFill>
              </a:rPr>
              <a:t> 메시지를 보내는 프로그램 작성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prstClr val="black"/>
                </a:solidFill>
              </a:rPr>
              <a:t>gedit</a:t>
            </a:r>
            <a:r>
              <a:rPr lang="en-US" altLang="ko-KR" sz="2400" dirty="0">
                <a:solidFill>
                  <a:prstClr val="black"/>
                </a:solidFill>
              </a:rPr>
              <a:t> ~/</a:t>
            </a:r>
            <a:r>
              <a:rPr lang="en-US" altLang="ko-KR" sz="2400" dirty="0" smtClean="0">
                <a:solidFill>
                  <a:prstClr val="black"/>
                </a:solidFill>
              </a:rPr>
              <a:t>velodyne_plugin/vel.cc</a:t>
            </a: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 smtClean="0">
                <a:solidFill>
                  <a:prstClr val="black"/>
                </a:solidFill>
              </a:rPr>
              <a:t>  -&gt; </a:t>
            </a:r>
            <a:r>
              <a:rPr lang="ko-KR" altLang="en-US" sz="2400" dirty="0" smtClean="0">
                <a:solidFill>
                  <a:prstClr val="black"/>
                </a:solidFill>
              </a:rPr>
              <a:t>다운로드하기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6206" y="138933"/>
            <a:ext cx="7232822" cy="821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prstClr val="black"/>
                </a:solidFill>
              </a:rPr>
              <a:t>CMakeLists.txt </a:t>
            </a:r>
            <a:r>
              <a:rPr lang="ko-KR" altLang="en-US" sz="2400" dirty="0" smtClean="0">
                <a:solidFill>
                  <a:prstClr val="black"/>
                </a:solidFill>
              </a:rPr>
              <a:t>수정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lvl="2">
              <a:lnSpc>
                <a:spcPct val="90000"/>
              </a:lnSpc>
              <a:spcBef>
                <a:spcPts val="500"/>
              </a:spcBef>
            </a:pPr>
            <a:r>
              <a:rPr lang="en-US" altLang="ko-KR" sz="2400" dirty="0" smtClean="0">
                <a:solidFill>
                  <a:prstClr val="black"/>
                </a:solidFill>
              </a:rPr>
              <a:t>- 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gedit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  <a:r>
              <a:rPr lang="en-US" altLang="ko-KR" sz="2000" dirty="0">
                <a:solidFill>
                  <a:prstClr val="black"/>
                </a:solidFill>
              </a:rPr>
              <a:t>~/</a:t>
            </a:r>
            <a:r>
              <a:rPr lang="en-US" altLang="ko-KR" sz="2000" dirty="0" err="1">
                <a:solidFill>
                  <a:prstClr val="black"/>
                </a:solidFill>
              </a:rPr>
              <a:t>velodyne_plugin</a:t>
            </a:r>
            <a:r>
              <a:rPr lang="en-US" altLang="ko-KR" sz="2000" dirty="0">
                <a:solidFill>
                  <a:prstClr val="black"/>
                </a:solidFill>
              </a:rPr>
              <a:t>/CMakeLists.txt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14833" y="1123813"/>
            <a:ext cx="7900086" cy="26314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/>
              <a:t># Build the stand-alone test program</a:t>
            </a:r>
          </a:p>
          <a:p>
            <a:r>
              <a:rPr lang="en-US" altLang="ko-KR" sz="1500" dirty="0" err="1"/>
              <a:t>add_executable</a:t>
            </a:r>
            <a:r>
              <a:rPr lang="en-US" altLang="ko-KR" sz="1500" dirty="0"/>
              <a:t>(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 vel.cc)</a:t>
            </a:r>
          </a:p>
          <a:p>
            <a:endParaRPr lang="en-US" altLang="ko-KR" sz="1500" dirty="0"/>
          </a:p>
          <a:p>
            <a:r>
              <a:rPr lang="en-US" altLang="ko-KR" sz="1500" dirty="0"/>
              <a:t>if (${</a:t>
            </a:r>
            <a:r>
              <a:rPr lang="en-US" altLang="ko-KR" sz="1500" dirty="0" err="1"/>
              <a:t>gazebo_VERSION_MAJOR</a:t>
            </a:r>
            <a:r>
              <a:rPr lang="en-US" altLang="ko-KR" sz="1500" dirty="0"/>
              <a:t>} LESS 6)</a:t>
            </a:r>
          </a:p>
          <a:p>
            <a:r>
              <a:rPr lang="en-US" altLang="ko-KR" sz="1500" dirty="0"/>
              <a:t>  # These two</a:t>
            </a:r>
          </a:p>
          <a:p>
            <a:r>
              <a:rPr lang="en-US" altLang="ko-KR" sz="1500" dirty="0"/>
              <a:t>  include(</a:t>
            </a:r>
            <a:r>
              <a:rPr lang="en-US" altLang="ko-KR" sz="1500" dirty="0" err="1"/>
              <a:t>FindBoost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  </a:t>
            </a:r>
            <a:r>
              <a:rPr lang="en-US" altLang="ko-KR" sz="1500" dirty="0" err="1"/>
              <a:t>find_package</a:t>
            </a:r>
            <a:r>
              <a:rPr lang="en-US" altLang="ko-KR" sz="1500" dirty="0"/>
              <a:t>(Boost ${MIN_BOOST_VERSION} REQUIRED system filesystem regex)</a:t>
            </a:r>
          </a:p>
          <a:p>
            <a:r>
              <a:rPr lang="en-US" altLang="ko-KR" sz="1500" dirty="0"/>
              <a:t>  </a:t>
            </a:r>
            <a:r>
              <a:rPr lang="en-US" altLang="ko-KR" sz="1500" dirty="0" err="1"/>
              <a:t>target_link_libraries</a:t>
            </a:r>
            <a:r>
              <a:rPr lang="en-US" altLang="ko-KR" sz="1500" dirty="0"/>
              <a:t>(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 ${GAZEBO_LIBRARIES} ${</a:t>
            </a:r>
            <a:r>
              <a:rPr lang="en-US" altLang="ko-KR" sz="1500" dirty="0" err="1"/>
              <a:t>Boost_LIBRARIES</a:t>
            </a:r>
            <a:r>
              <a:rPr lang="en-US" altLang="ko-KR" sz="1500" dirty="0"/>
              <a:t>})</a:t>
            </a:r>
          </a:p>
          <a:p>
            <a:r>
              <a:rPr lang="en-US" altLang="ko-KR" sz="1500" dirty="0"/>
              <a:t>else()</a:t>
            </a:r>
          </a:p>
          <a:p>
            <a:r>
              <a:rPr lang="en-US" altLang="ko-KR" sz="1500" dirty="0"/>
              <a:t>  </a:t>
            </a:r>
            <a:r>
              <a:rPr lang="en-US" altLang="ko-KR" sz="1500" dirty="0" err="1"/>
              <a:t>target_link_libraries</a:t>
            </a:r>
            <a:r>
              <a:rPr lang="en-US" altLang="ko-KR" sz="1500" dirty="0"/>
              <a:t>(</a:t>
            </a:r>
            <a:r>
              <a:rPr lang="en-US" altLang="ko-KR" sz="1500" dirty="0" err="1"/>
              <a:t>vel</a:t>
            </a:r>
            <a:r>
              <a:rPr lang="en-US" altLang="ko-KR" sz="1500" dirty="0"/>
              <a:t> ${GAZEBO_LIBRARIES})</a:t>
            </a:r>
          </a:p>
          <a:p>
            <a:r>
              <a:rPr lang="en-US" altLang="ko-KR" sz="1500" dirty="0" err="1"/>
              <a:t>endif</a:t>
            </a:r>
            <a:r>
              <a:rPr lang="en-US" altLang="ko-KR" sz="1500" dirty="0"/>
              <a:t>()</a:t>
            </a:r>
            <a:endParaRPr lang="ko-KR" altLang="en-US" sz="1500" dirty="0"/>
          </a:p>
        </p:txBody>
      </p:sp>
      <p:sp>
        <p:nvSpPr>
          <p:cNvPr id="10" name="직사각형 9"/>
          <p:cNvSpPr/>
          <p:nvPr/>
        </p:nvSpPr>
        <p:spPr>
          <a:xfrm>
            <a:off x="1046206" y="4045435"/>
            <a:ext cx="7232822" cy="281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prstClr val="black"/>
                </a:solidFill>
              </a:rPr>
              <a:t>컴파일 및 시뮬레이션 실행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 smtClean="0">
                <a:solidFill>
                  <a:prstClr val="black"/>
                </a:solidFill>
              </a:rPr>
              <a:t>cd </a:t>
            </a:r>
            <a:r>
              <a:rPr lang="en-US" altLang="ko-KR" sz="2000" dirty="0">
                <a:solidFill>
                  <a:prstClr val="black"/>
                </a:solidFill>
              </a:rPr>
              <a:t>~/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velodyne_plugin</a:t>
            </a:r>
            <a:r>
              <a:rPr lang="en-US" altLang="ko-KR" sz="2000" dirty="0" smtClean="0">
                <a:solidFill>
                  <a:prstClr val="black"/>
                </a:solidFill>
              </a:rPr>
              <a:t>/build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 err="1">
                <a:solidFill>
                  <a:prstClr val="black"/>
                </a:solidFill>
              </a:rPr>
              <a:t>cmake</a:t>
            </a:r>
            <a:r>
              <a:rPr lang="en-US" altLang="ko-KR" sz="2000" dirty="0">
                <a:solidFill>
                  <a:prstClr val="black"/>
                </a:solidFill>
              </a:rPr>
              <a:t> ../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 smtClean="0">
                <a:solidFill>
                  <a:prstClr val="black"/>
                </a:solidFill>
              </a:rPr>
              <a:t>make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>
                <a:solidFill>
                  <a:prstClr val="black"/>
                </a:solidFill>
              </a:rPr>
              <a:t>gazebo --verbose ../</a:t>
            </a:r>
            <a:r>
              <a:rPr lang="en-US" altLang="ko-KR" sz="2000" dirty="0" err="1">
                <a:solidFill>
                  <a:prstClr val="black"/>
                </a:solidFill>
              </a:rPr>
              <a:t>velodyne.world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>
                <a:solidFill>
                  <a:prstClr val="black"/>
                </a:solidFill>
              </a:rPr>
              <a:t>cd ~/</a:t>
            </a:r>
            <a:r>
              <a:rPr lang="en-US" altLang="ko-KR" sz="2000" dirty="0" err="1">
                <a:solidFill>
                  <a:prstClr val="black"/>
                </a:solidFill>
              </a:rPr>
              <a:t>velodyne_plugin</a:t>
            </a:r>
            <a:r>
              <a:rPr lang="en-US" altLang="ko-KR" sz="2000" dirty="0">
                <a:solidFill>
                  <a:prstClr val="black"/>
                </a:solidFill>
              </a:rPr>
              <a:t>/build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Tx/>
              <a:buChar char="-"/>
            </a:pPr>
            <a:r>
              <a:rPr lang="en-US" altLang="ko-KR" sz="2000" dirty="0">
                <a:solidFill>
                  <a:prstClr val="black"/>
                </a:solidFill>
              </a:rPr>
              <a:t>./</a:t>
            </a:r>
            <a:r>
              <a:rPr lang="en-US" altLang="ko-KR" sz="2000" dirty="0" err="1">
                <a:solidFill>
                  <a:prstClr val="black"/>
                </a:solidFill>
              </a:rPr>
              <a:t>vel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ko-KR" altLang="en-US" sz="2000" dirty="0" err="1" smtClean="0">
                <a:solidFill>
                  <a:prstClr val="black"/>
                </a:solidFill>
              </a:rPr>
              <a:t>목표값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8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sz="4000" dirty="0" smtClean="0"/>
              <a:t>Gazebo</a:t>
            </a:r>
            <a:r>
              <a:rPr lang="ko-KR" altLang="en-US" sz="4000" dirty="0" smtClean="0"/>
              <a:t>에 대해 더 알고 싶다면</a:t>
            </a:r>
            <a:r>
              <a:rPr lang="en-US" altLang="ko-KR" sz="4000" dirty="0" smtClean="0"/>
              <a:t>…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99550"/>
            <a:ext cx="10515600" cy="91757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http://gazebosim.org/tutorials</a:t>
            </a:r>
            <a:endParaRPr lang="ko-KR" altLang="en-US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19087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/>
              <a:t>Turtlebot3 Gazebo simulation</a:t>
            </a:r>
            <a:endParaRPr lang="ko-KR" altLang="en-US" sz="40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3108283"/>
            <a:ext cx="9936892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http://emanual.robotis.com/docs/en/platform/turtlebot3/simulation/#simulation</a:t>
            </a:r>
            <a:endParaRPr lang="ko-KR" altLang="en-US" sz="2400" dirty="0"/>
          </a:p>
        </p:txBody>
      </p:sp>
      <p:pic>
        <p:nvPicPr>
          <p:cNvPr id="15362" name="Picture 2" descr="http://emanual.robotis.com/assets/images/platform/turtlebot3/simulation/turtlebot3_world_waff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52" y="4225454"/>
            <a:ext cx="5984830" cy="252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4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Gazebo installation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586" y="1690688"/>
            <a:ext cx="10672214" cy="4462977"/>
          </a:xfrm>
        </p:spPr>
        <p:txBody>
          <a:bodyPr>
            <a:normAutofit/>
          </a:bodyPr>
          <a:lstStyle/>
          <a:p>
            <a:r>
              <a:rPr lang="en-US" altLang="ko-KR" dirty="0"/>
              <a:t>Ros kinetic</a:t>
            </a:r>
            <a:r>
              <a:rPr lang="ko-KR" altLang="en-US" dirty="0"/>
              <a:t>버전 설치</a:t>
            </a:r>
            <a:r>
              <a:rPr lang="en-US" altLang="ko-KR" dirty="0"/>
              <a:t>(Ros kinetic</a:t>
            </a:r>
            <a:r>
              <a:rPr lang="ko-KR" altLang="en-US" dirty="0"/>
              <a:t> 한 줄 설치가 된 상태라 가정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 smtClean="0">
                <a:solidFill>
                  <a:srgbClr val="000000"/>
                </a:solidFill>
                <a:ea typeface="Menlo"/>
              </a:rPr>
              <a:t>- </a:t>
            </a:r>
            <a:r>
              <a:rPr lang="ko-KR" altLang="ko-KR" dirty="0" smtClean="0">
                <a:solidFill>
                  <a:srgbClr val="000000"/>
                </a:solidFill>
                <a:ea typeface="Menlo"/>
              </a:rPr>
              <a:t>sudo 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apt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88"/>
                </a:solidFill>
                <a:ea typeface="Menlo"/>
              </a:rPr>
              <a:t>get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 install ros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kinetic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gazebo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ros</a:t>
            </a:r>
            <a:r>
              <a:rPr lang="ko-KR" altLang="ko-KR" dirty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>
                <a:solidFill>
                  <a:srgbClr val="000000"/>
                </a:solidFill>
                <a:ea typeface="Menlo"/>
              </a:rPr>
              <a:t>pkgs </a:t>
            </a:r>
            <a:endParaRPr lang="en-US" altLang="ko-KR" dirty="0">
              <a:solidFill>
                <a:srgbClr val="000000"/>
              </a:solidFill>
              <a:ea typeface="Menlo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0000"/>
                </a:solidFill>
                <a:ea typeface="Menlo"/>
              </a:rPr>
              <a:t>                          </a:t>
            </a:r>
            <a:r>
              <a:rPr lang="en-US" altLang="ko-KR" dirty="0" smtClean="0">
                <a:solidFill>
                  <a:srgbClr val="000000"/>
                </a:solidFill>
                <a:ea typeface="Menlo"/>
              </a:rPr>
              <a:t>  </a:t>
            </a:r>
            <a:r>
              <a:rPr lang="ko-KR" altLang="ko-KR" dirty="0" smtClean="0">
                <a:solidFill>
                  <a:srgbClr val="000000"/>
                </a:solidFill>
                <a:ea typeface="Menlo"/>
              </a:rPr>
              <a:t>ros</a:t>
            </a:r>
            <a:r>
              <a:rPr lang="ko-KR" altLang="ko-KR" dirty="0" smtClean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 smtClean="0">
                <a:solidFill>
                  <a:srgbClr val="000000"/>
                </a:solidFill>
                <a:ea typeface="Menlo"/>
              </a:rPr>
              <a:t>kinetic</a:t>
            </a:r>
            <a:r>
              <a:rPr lang="ko-KR" altLang="ko-KR" dirty="0" smtClean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 smtClean="0">
                <a:solidFill>
                  <a:srgbClr val="000000"/>
                </a:solidFill>
                <a:ea typeface="Menlo"/>
              </a:rPr>
              <a:t>gazebo</a:t>
            </a:r>
            <a:r>
              <a:rPr lang="ko-KR" altLang="ko-KR" dirty="0" smtClean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 smtClean="0">
                <a:solidFill>
                  <a:srgbClr val="000000"/>
                </a:solidFill>
                <a:ea typeface="Menlo"/>
              </a:rPr>
              <a:t>ros</a:t>
            </a:r>
            <a:r>
              <a:rPr lang="ko-KR" altLang="ko-KR" dirty="0" smtClean="0">
                <a:solidFill>
                  <a:srgbClr val="666600"/>
                </a:solidFill>
                <a:ea typeface="Menlo"/>
              </a:rPr>
              <a:t>-</a:t>
            </a:r>
            <a:r>
              <a:rPr lang="ko-KR" altLang="ko-KR" dirty="0" smtClean="0">
                <a:solidFill>
                  <a:srgbClr val="000000"/>
                </a:solidFill>
                <a:ea typeface="Menlo"/>
              </a:rPr>
              <a:t>control</a:t>
            </a:r>
            <a:r>
              <a:rPr lang="ko-KR" altLang="ko-KR" dirty="0" smtClean="0"/>
              <a:t> 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- source </a:t>
            </a:r>
            <a:r>
              <a:rPr lang="en-US" altLang="ko-KR" dirty="0"/>
              <a:t>/</a:t>
            </a:r>
            <a:r>
              <a:rPr lang="en-US" altLang="ko-KR" dirty="0" smtClean="0"/>
              <a:t>opt/</a:t>
            </a:r>
            <a:r>
              <a:rPr lang="en-US" altLang="ko-KR" dirty="0" err="1" smtClean="0"/>
              <a:t>ros</a:t>
            </a:r>
            <a:r>
              <a:rPr lang="en-US" altLang="ko-KR" dirty="0" smtClean="0"/>
              <a:t>/kinetic/</a:t>
            </a:r>
            <a:r>
              <a:rPr lang="en-US" altLang="ko-KR" dirty="0" err="1" smtClean="0"/>
              <a:t>setup.bash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source </a:t>
            </a:r>
            <a:r>
              <a:rPr lang="en-US" altLang="ko-KR" dirty="0"/>
              <a:t>~/</a:t>
            </a:r>
            <a:r>
              <a:rPr lang="en-US" altLang="ko-KR" dirty="0" err="1" smtClean="0"/>
              <a:t>catkin_ws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devel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setup.bash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r>
              <a:rPr lang="en-US" altLang="ko-KR" dirty="0" err="1" smtClean="0"/>
              <a:t>Ros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가제보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- </a:t>
            </a:r>
            <a:r>
              <a:rPr lang="en-US" altLang="ko-KR" dirty="0" err="1" smtClean="0"/>
              <a:t>roscore</a:t>
            </a:r>
            <a:r>
              <a:rPr lang="en-US" altLang="ko-KR" dirty="0" smtClean="0"/>
              <a:t> &amp; </a:t>
            </a:r>
            <a:r>
              <a:rPr lang="en-US" altLang="ko-KR" dirty="0" err="1"/>
              <a:t>rosrun</a:t>
            </a:r>
            <a:r>
              <a:rPr lang="en-US" altLang="ko-KR" dirty="0"/>
              <a:t> </a:t>
            </a:r>
            <a:r>
              <a:rPr lang="en-US" altLang="ko-KR" dirty="0" err="1"/>
              <a:t>gazebo_ros</a:t>
            </a:r>
            <a:r>
              <a:rPr lang="en-US" altLang="ko-KR" dirty="0"/>
              <a:t> </a:t>
            </a:r>
            <a:r>
              <a:rPr lang="en-US" altLang="ko-KR" dirty="0" smtClean="0"/>
              <a:t>gazebo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99946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Gazebo</a:t>
            </a:r>
            <a:r>
              <a:rPr lang="ko-KR" altLang="en-US" dirty="0"/>
              <a:t> 기본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xmlns="" id="{9314EC94-5A0E-48A1-A02E-8B671F5AC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317055"/>
              </p:ext>
            </p:extLst>
          </p:nvPr>
        </p:nvGraphicFramePr>
        <p:xfrm>
          <a:off x="361218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41CC253-D8FA-473D-8763-99471643437F}"/>
              </a:ext>
            </a:extLst>
          </p:cNvPr>
          <p:cNvSpPr/>
          <p:nvPr/>
        </p:nvSpPr>
        <p:spPr>
          <a:xfrm>
            <a:off x="8489218" y="1716286"/>
            <a:ext cx="3650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1X1 meter </a:t>
            </a:r>
            <a:r>
              <a:rPr lang="ko-KR" altLang="en-US" dirty="0" smtClean="0"/>
              <a:t>격자바닥 공간에서 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실시간 시뮬레이션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86CDAA6-F997-4000-B810-5F34A5606AB8}"/>
              </a:ext>
            </a:extLst>
          </p:cNvPr>
          <p:cNvSpPr/>
          <p:nvPr/>
        </p:nvSpPr>
        <p:spPr>
          <a:xfrm>
            <a:off x="8489218" y="3898557"/>
            <a:ext cx="3494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간단한 모델 제작을 위한 </a:t>
            </a:r>
            <a:r>
              <a:rPr lang="en-US" altLang="ko-KR" dirty="0" smtClean="0"/>
              <a:t>GUI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722EFA7-050C-414A-B3F6-B51151E003FC}"/>
              </a:ext>
            </a:extLst>
          </p:cNvPr>
          <p:cNvSpPr/>
          <p:nvPr/>
        </p:nvSpPr>
        <p:spPr>
          <a:xfrm>
            <a:off x="8489218" y="5418667"/>
            <a:ext cx="29450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시뮬레이션에서 로봇의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주변환경제작</a:t>
            </a:r>
          </a:p>
        </p:txBody>
      </p:sp>
    </p:spTree>
    <p:extLst>
      <p:ext uri="{BB962C8B-B14F-4D97-AF65-F5344CB8AC3E}">
        <p14:creationId xmlns:p14="http://schemas.microsoft.com/office/powerpoint/2010/main" val="165218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AC3622B4-B240-44F3-A766-28AB88E737BC}"/>
              </a:ext>
            </a:extLst>
          </p:cNvPr>
          <p:cNvGrpSpPr/>
          <p:nvPr/>
        </p:nvGrpSpPr>
        <p:grpSpPr>
          <a:xfrm>
            <a:off x="68580" y="228600"/>
            <a:ext cx="5898256" cy="3770590"/>
            <a:chOff x="68580" y="228600"/>
            <a:chExt cx="5898256" cy="37705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4EAE4468-CD41-4C89-BFED-C55D775150F6}"/>
                </a:ext>
              </a:extLst>
            </p:cNvPr>
            <p:cNvSpPr/>
            <p:nvPr/>
          </p:nvSpPr>
          <p:spPr>
            <a:xfrm>
              <a:off x="68580" y="228600"/>
              <a:ext cx="480060" cy="16764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xmlns="" id="{5EC8DCF9-78E1-4356-8E35-D4D1850C221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164253" y="1749086"/>
              <a:ext cx="3435311" cy="729616"/>
            </a:xfrm>
            <a:prstGeom prst="bentConnector3">
              <a:avLst>
                <a:gd name="adj1" fmla="val 100278"/>
              </a:avLst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09859B0-2292-46F7-9445-B576B1BE7917}"/>
                </a:ext>
              </a:extLst>
            </p:cNvPr>
            <p:cNvSpPr txBox="1"/>
            <p:nvPr/>
          </p:nvSpPr>
          <p:spPr>
            <a:xfrm>
              <a:off x="918210" y="3629858"/>
              <a:ext cx="5048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World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시뮬레이션 환경에 대한 매개변수 설정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59B9A883-5B71-45D2-974F-FD90566E8B31}"/>
              </a:ext>
            </a:extLst>
          </p:cNvPr>
          <p:cNvGrpSpPr/>
          <p:nvPr/>
        </p:nvGrpSpPr>
        <p:grpSpPr>
          <a:xfrm>
            <a:off x="529590" y="228600"/>
            <a:ext cx="6008746" cy="3143136"/>
            <a:chOff x="529590" y="228600"/>
            <a:chExt cx="6008746" cy="31431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A8A1EBD1-8CAF-41FA-AFCF-C674F4689767}"/>
                </a:ext>
              </a:extLst>
            </p:cNvPr>
            <p:cNvSpPr/>
            <p:nvPr/>
          </p:nvSpPr>
          <p:spPr>
            <a:xfrm>
              <a:off x="529590" y="228600"/>
              <a:ext cx="480060" cy="16764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12">
              <a:extLst>
                <a:ext uri="{FF2B5EF4-FFF2-40B4-BE49-F238E27FC236}">
                  <a16:creationId xmlns:a16="http://schemas.microsoft.com/office/drawing/2014/main" xmlns="" id="{16BC5373-4009-40BE-9274-959BD0557F7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rot="16200000" flipH="1">
              <a:off x="-274263" y="1440123"/>
              <a:ext cx="2807856" cy="720090"/>
            </a:xfrm>
            <a:prstGeom prst="bentConnector3">
              <a:avLst>
                <a:gd name="adj1" fmla="val 99572"/>
              </a:avLst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AFD09C2-D4DC-4444-AB65-4182C80B5C57}"/>
                </a:ext>
              </a:extLst>
            </p:cNvPr>
            <p:cNvSpPr txBox="1"/>
            <p:nvPr/>
          </p:nvSpPr>
          <p:spPr>
            <a:xfrm>
              <a:off x="1489710" y="3002404"/>
              <a:ext cx="504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Insert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시뮬레이션 환경에 대한 매개변수 설정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A5A52FE-0D4D-49D0-A17A-4343539D20F1}"/>
              </a:ext>
            </a:extLst>
          </p:cNvPr>
          <p:cNvGrpSpPr/>
          <p:nvPr/>
        </p:nvGrpSpPr>
        <p:grpSpPr>
          <a:xfrm>
            <a:off x="1009650" y="228600"/>
            <a:ext cx="6010535" cy="2393477"/>
            <a:chOff x="1009650" y="228600"/>
            <a:chExt cx="6010535" cy="239347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5DA6AA70-3740-4A52-8C2F-34ED3DE7F897}"/>
                </a:ext>
              </a:extLst>
            </p:cNvPr>
            <p:cNvSpPr/>
            <p:nvPr/>
          </p:nvSpPr>
          <p:spPr>
            <a:xfrm>
              <a:off x="1009650" y="228600"/>
              <a:ext cx="480060" cy="16764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12">
              <a:extLst>
                <a:ext uri="{FF2B5EF4-FFF2-40B4-BE49-F238E27FC236}">
                  <a16:creationId xmlns:a16="http://schemas.microsoft.com/office/drawing/2014/main" xmlns="" id="{28CAC7CA-DE70-44D3-A78C-7C25BE3FA864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rot="16200000" flipH="1">
              <a:off x="571102" y="1074817"/>
              <a:ext cx="2058196" cy="701041"/>
            </a:xfrm>
            <a:prstGeom prst="bentConnector3">
              <a:avLst>
                <a:gd name="adj1" fmla="val 99364"/>
              </a:avLst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4D8C685-90EF-469A-9969-369200FAC050}"/>
                </a:ext>
              </a:extLst>
            </p:cNvPr>
            <p:cNvSpPr txBox="1"/>
            <p:nvPr/>
          </p:nvSpPr>
          <p:spPr>
            <a:xfrm>
              <a:off x="1950720" y="2252745"/>
              <a:ext cx="5069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Layers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시뮬레이션 환경에 대한 매개변수 설정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F5C03E5-5652-44DC-8FF0-5E8CF6B6A724}"/>
              </a:ext>
            </a:extLst>
          </p:cNvPr>
          <p:cNvGrpSpPr/>
          <p:nvPr/>
        </p:nvGrpSpPr>
        <p:grpSpPr>
          <a:xfrm>
            <a:off x="1729740" y="164592"/>
            <a:ext cx="9855035" cy="1042854"/>
            <a:chOff x="548641" y="512850"/>
            <a:chExt cx="9855035" cy="104285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B9E5D77A-E083-4441-90D1-252F35119CD2}"/>
                </a:ext>
              </a:extLst>
            </p:cNvPr>
            <p:cNvSpPr/>
            <p:nvPr/>
          </p:nvSpPr>
          <p:spPr>
            <a:xfrm>
              <a:off x="548641" y="512850"/>
              <a:ext cx="4518660" cy="325264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12">
              <a:extLst>
                <a:ext uri="{FF2B5EF4-FFF2-40B4-BE49-F238E27FC236}">
                  <a16:creationId xmlns:a16="http://schemas.microsoft.com/office/drawing/2014/main" xmlns="" id="{28AF23C3-060D-4CA9-ABF4-F93248ECEE79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rot="16200000" flipH="1">
              <a:off x="1564494" y="984811"/>
              <a:ext cx="511850" cy="260604"/>
            </a:xfrm>
            <a:prstGeom prst="bentConnector2">
              <a:avLst/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A7B575B4-F375-45AD-A67E-7876AAF2B293}"/>
                </a:ext>
              </a:extLst>
            </p:cNvPr>
            <p:cNvSpPr txBox="1"/>
            <p:nvPr/>
          </p:nvSpPr>
          <p:spPr>
            <a:xfrm>
              <a:off x="1950721" y="1186372"/>
              <a:ext cx="845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상단 </a:t>
              </a:r>
              <a:r>
                <a:rPr lang="ko-KR" altLang="en-US" dirty="0" err="1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툴바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선택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이동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회전 및 크기 조정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간단한 모양 만들기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복사 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/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붙여 넣기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8AE532AD-C463-4A38-BDFA-DFC735099C66}"/>
              </a:ext>
            </a:extLst>
          </p:cNvPr>
          <p:cNvGrpSpPr/>
          <p:nvPr/>
        </p:nvGrpSpPr>
        <p:grpSpPr>
          <a:xfrm>
            <a:off x="2226122" y="5586664"/>
            <a:ext cx="7720518" cy="1240130"/>
            <a:chOff x="181423" y="1186372"/>
            <a:chExt cx="7720518" cy="124013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9CC3FEB6-0EC6-4B65-BED4-BF1CF4DE3DAA}"/>
                </a:ext>
              </a:extLst>
            </p:cNvPr>
            <p:cNvSpPr/>
            <p:nvPr/>
          </p:nvSpPr>
          <p:spPr>
            <a:xfrm>
              <a:off x="181423" y="2057170"/>
              <a:ext cx="7720518" cy="36933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12">
              <a:extLst>
                <a:ext uri="{FF2B5EF4-FFF2-40B4-BE49-F238E27FC236}">
                  <a16:creationId xmlns:a16="http://schemas.microsoft.com/office/drawing/2014/main" xmlns="" id="{D37D91C0-9F53-4246-9B48-6E69029D9C56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rot="5400000" flipH="1" flipV="1">
              <a:off x="1428585" y="1535034"/>
              <a:ext cx="686132" cy="358140"/>
            </a:xfrm>
            <a:prstGeom prst="bentConnector2">
              <a:avLst/>
            </a:prstGeom>
            <a:ln w="28575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82A9BDBA-9F08-4A63-9C65-6CA9D5C07A7D}"/>
                </a:ext>
              </a:extLst>
            </p:cNvPr>
            <p:cNvSpPr txBox="1"/>
            <p:nvPr/>
          </p:nvSpPr>
          <p:spPr>
            <a:xfrm>
              <a:off x="1950721" y="1186372"/>
              <a:ext cx="424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하단 </a:t>
              </a:r>
              <a:r>
                <a:rPr lang="ko-KR" altLang="en-US" dirty="0" err="1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툴바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 :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시뮬레이션 재생</a:t>
              </a:r>
              <a:r>
                <a:rPr lang="en-US" altLang="ko-KR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, </a:t>
              </a:r>
              <a:r>
                <a:rPr lang="ko-KR" altLang="en-US" dirty="0">
                  <a:ln>
                    <a:solidFill>
                      <a:schemeClr val="accent4"/>
                    </a:solidFill>
                  </a:ln>
                  <a:solidFill>
                    <a:schemeClr val="accent4"/>
                  </a:solidFill>
                </a:rPr>
                <a:t>시간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6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FF17422-D37B-402A-A98C-A8870A05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1" cy="4893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CEA1D02-9B86-4390-8AC0-0431D27C64F6}"/>
              </a:ext>
            </a:extLst>
          </p:cNvPr>
          <p:cNvSpPr txBox="1"/>
          <p:nvPr/>
        </p:nvSpPr>
        <p:spPr>
          <a:xfrm>
            <a:off x="1719642" y="5586885"/>
            <a:ext cx="8752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기본 설명은 여기까지</a:t>
            </a:r>
            <a:r>
              <a:rPr lang="en-US" altLang="ko-KR" sz="4000" dirty="0"/>
              <a:t>! </a:t>
            </a:r>
            <a:r>
              <a:rPr lang="ko-KR" altLang="en-US" sz="4000" dirty="0"/>
              <a:t>바로 </a:t>
            </a:r>
            <a:r>
              <a:rPr lang="ko-KR" altLang="en-US" sz="4000" dirty="0" err="1"/>
              <a:t>실습ㄱㄱ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468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기본실습</a:t>
            </a:r>
            <a:r>
              <a:rPr lang="en-US" altLang="ko-KR" dirty="0"/>
              <a:t>(Modelling)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Collision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-&gt; </a:t>
            </a:r>
          </a:p>
          <a:p>
            <a:r>
              <a:rPr lang="en-US" altLang="ko-KR" dirty="0"/>
              <a:t>Model editor -&gt; plugin</a:t>
            </a:r>
          </a:p>
          <a:p>
            <a:r>
              <a:rPr lang="en-US" altLang="ko-KR" dirty="0"/>
              <a:t>At this point in the model creation process, you should have a model that has correct visual, collision, and inertia properties. We will now move onto joints.</a:t>
            </a:r>
          </a:p>
          <a:p>
            <a:endParaRPr lang="en-US" altLang="ko-KR" dirty="0"/>
          </a:p>
          <a:p>
            <a:r>
              <a:rPr lang="en-US" altLang="ko-KR" dirty="0"/>
              <a:t>World </a:t>
            </a:r>
            <a:r>
              <a:rPr lang="ko-KR" altLang="en-US" dirty="0"/>
              <a:t>파일</a:t>
            </a:r>
            <a:r>
              <a:rPr lang="en-US" altLang="ko-KR" dirty="0"/>
              <a:t> vs .</a:t>
            </a:r>
            <a:r>
              <a:rPr lang="en-US" altLang="ko-KR" dirty="0" err="1"/>
              <a:t>sdf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-&gt;http://answers.gazebosim.org/question/15245/sdf-and-world-file-correct-usage/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7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3110</TotalTime>
  <Words>3501</Words>
  <Application>Microsoft Office PowerPoint</Application>
  <PresentationFormat>와이드스크린</PresentationFormat>
  <Paragraphs>675</Paragraphs>
  <Slides>45</Slides>
  <Notes>28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Menlo</vt:lpstr>
      <vt:lpstr>맑은 고딕</vt:lpstr>
      <vt:lpstr>Arial</vt:lpstr>
      <vt:lpstr>Office 테마</vt:lpstr>
      <vt:lpstr>Open Source Robot Simulator</vt:lpstr>
      <vt:lpstr>목       차</vt:lpstr>
      <vt:lpstr>What is gazebo?</vt:lpstr>
      <vt:lpstr>Gazebo installation</vt:lpstr>
      <vt:lpstr>Gazebo installation</vt:lpstr>
      <vt:lpstr>Gazebo 기본 UI</vt:lpstr>
      <vt:lpstr>PowerPoint 프레젠테이션</vt:lpstr>
      <vt:lpstr>PowerPoint 프레젠테이션</vt:lpstr>
      <vt:lpstr>기본실습(Modelling)</vt:lpstr>
      <vt:lpstr>간단한 모바일로봇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이제 SDF로 만들어 보자!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센서에 노이즈 추가</vt:lpstr>
      <vt:lpstr>PowerPoint 프레젠테이션</vt:lpstr>
      <vt:lpstr>플러그인 제어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Gazebo에 대해 더 알고 싶다면…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gazebo?</dc:title>
  <dc:creator>Administrator</dc:creator>
  <cp:lastModifiedBy>Administrator</cp:lastModifiedBy>
  <cp:revision>258</cp:revision>
  <dcterms:created xsi:type="dcterms:W3CDTF">2018-04-17T12:31:46Z</dcterms:created>
  <dcterms:modified xsi:type="dcterms:W3CDTF">2018-05-09T04:05:02Z</dcterms:modified>
</cp:coreProperties>
</file>